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2"/>
  </p:notesMasterIdLst>
  <p:sldIdLst>
    <p:sldId id="272" r:id="rId2"/>
    <p:sldId id="270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2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408100-AD64-4E20-A5B7-D9E9BF6CCCE7}" type="datetimeFigureOut">
              <a:rPr lang="en-AU" smtClean="0"/>
              <a:pPr/>
              <a:t>12/12/2012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A13715-5E73-414B-9D52-3A7F04410C58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948483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r>
              <a:rPr lang="en-AU" dirty="0" smtClean="0"/>
              <a:t>It is important that we understand the design and normal structure of fish gills,</a:t>
            </a:r>
            <a:r>
              <a:rPr lang="en-AU" baseline="0" dirty="0" smtClean="0"/>
              <a:t> so lets quickly review the anatomical features of this specialised organ.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AU" baseline="0" dirty="0" smtClean="0"/>
              <a:t>‘</a:t>
            </a:r>
            <a:r>
              <a:rPr lang="en-AU" baseline="0" dirty="0" err="1" smtClean="0"/>
              <a:t>Branchia</a:t>
            </a:r>
            <a:r>
              <a:rPr lang="en-AU" baseline="0" dirty="0" smtClean="0"/>
              <a:t>’ in Greek means gills and in bony fish (teleosts) = the gills lie in a </a:t>
            </a:r>
            <a:r>
              <a:rPr lang="en-AU" baseline="0" dirty="0" err="1" smtClean="0"/>
              <a:t>branchial</a:t>
            </a:r>
            <a:r>
              <a:rPr lang="en-AU" baseline="0" dirty="0" smtClean="0"/>
              <a:t> cavity covered by the bony operculum (gill cover). 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AU" baseline="0" dirty="0" smtClean="0"/>
              <a:t>There are usually two sets of four </a:t>
            </a:r>
            <a:r>
              <a:rPr lang="en-AU" baseline="0" dirty="0" err="1" smtClean="0"/>
              <a:t>holobranchs</a:t>
            </a:r>
            <a:r>
              <a:rPr lang="en-AU" baseline="0" dirty="0" smtClean="0"/>
              <a:t> in teleosts = one set on the left and one on the right.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AU" baseline="0" dirty="0" smtClean="0"/>
              <a:t>Each </a:t>
            </a:r>
            <a:r>
              <a:rPr lang="en-AU" baseline="0" dirty="0" err="1" smtClean="0"/>
              <a:t>holobranch</a:t>
            </a:r>
            <a:r>
              <a:rPr lang="en-AU" baseline="0" dirty="0" smtClean="0"/>
              <a:t> consists of two </a:t>
            </a:r>
            <a:r>
              <a:rPr lang="en-AU" baseline="0" dirty="0" err="1" smtClean="0"/>
              <a:t>hemibranchs</a:t>
            </a:r>
            <a:r>
              <a:rPr lang="en-AU" baseline="0" dirty="0" smtClean="0"/>
              <a:t> (half gills) = and these are divided into anterior (front </a:t>
            </a:r>
            <a:r>
              <a:rPr lang="en-AU" baseline="0" dirty="0" err="1" smtClean="0"/>
              <a:t>hemibranch</a:t>
            </a:r>
            <a:r>
              <a:rPr lang="en-AU" baseline="0" dirty="0" smtClean="0"/>
              <a:t>) and posterior (back </a:t>
            </a:r>
            <a:r>
              <a:rPr lang="en-AU" baseline="0" dirty="0" err="1" smtClean="0"/>
              <a:t>hemibranch</a:t>
            </a:r>
            <a:r>
              <a:rPr lang="en-AU" baseline="0" dirty="0" smtClean="0"/>
              <a:t>).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AU" baseline="0" dirty="0" err="1" smtClean="0"/>
              <a:t>Hemibranchs</a:t>
            </a:r>
            <a:r>
              <a:rPr lang="en-AU" baseline="0" dirty="0" smtClean="0"/>
              <a:t> consist of a row of long filaments known as primary lamellae with numerous semi-lunar folds known as secondary lamellae = I WILL SHOW YOU A DIAGRAM OF THIS SHORTLY.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AU" baseline="0" dirty="0" smtClean="0"/>
              <a:t>Lamellae are also know as gill filaments = and these are connective tissue scaffold of epithelial cells that frame a vascular network supplying blood for gas and ion exchange. </a:t>
            </a:r>
          </a:p>
          <a:p>
            <a:pPr marL="171450" indent="-171450">
              <a:buFont typeface="Arial" pitchFamily="34" charset="0"/>
              <a:buChar char="•"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88FC1-2E89-4A7D-86D7-E2E7E322BA12}" type="slidenum">
              <a:rPr lang="en-AU" smtClean="0"/>
              <a:pPr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9325497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88FC1-2E89-4A7D-86D7-E2E7E322BA12}" type="slidenum">
              <a:rPr lang="en-AU" smtClean="0"/>
              <a:pPr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2145395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This is a close up</a:t>
            </a:r>
            <a:r>
              <a:rPr lang="en-AU" baseline="0" dirty="0" smtClean="0"/>
              <a:t> diagram of the gill lamellae; you can see the long primary lamellae here and the secondary lamellae branching off.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88FC1-2E89-4A7D-86D7-E2E7E322BA12}" type="slidenum">
              <a:rPr lang="en-AU" smtClean="0"/>
              <a:pPr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12944931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Gills have numerous functions; and as a consequence they are susceptible to a range</a:t>
            </a:r>
            <a:r>
              <a:rPr lang="en-AU" baseline="0" dirty="0" smtClean="0"/>
              <a:t> of environmental pollutants!</a:t>
            </a:r>
            <a:endParaRPr lang="en-AU" dirty="0" smtClean="0"/>
          </a:p>
          <a:p>
            <a:pPr marL="171450" indent="-171450">
              <a:buFont typeface="Arial" pitchFamily="34" charset="0"/>
              <a:buChar char="•"/>
            </a:pPr>
            <a:r>
              <a:rPr lang="en-AU" dirty="0" smtClean="0"/>
              <a:t>The main function is for gaseous exchange</a:t>
            </a:r>
            <a:r>
              <a:rPr lang="en-AU" baseline="0" dirty="0" smtClean="0"/>
              <a:t> via the secondary lamellae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AU" baseline="0" dirty="0" smtClean="0"/>
              <a:t>The secondary lamellae are important structures and consist of an envelope of epithelial cells (cells lining the surface)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AU" baseline="0" dirty="0" smtClean="0"/>
              <a:t>Usually one cell layer thick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AU" baseline="0" dirty="0" smtClean="0"/>
              <a:t>And are supported by specialised cells such as pillar and chloride cells.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AU" baseline="0" dirty="0" smtClean="0"/>
              <a:t>WE WILL HAVE A LOOK AT SOME HISTOLOGY OF THE SECONDARY LAMELLAE IN A MINUTE.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88FC1-2E89-4A7D-86D7-E2E7E322BA12}" type="slidenum">
              <a:rPr lang="en-AU" smtClean="0"/>
              <a:pPr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5168533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b="0" dirty="0" smtClean="0"/>
              <a:t>Now</a:t>
            </a:r>
            <a:r>
              <a:rPr lang="en-AU" b="0" baseline="0" dirty="0" smtClean="0"/>
              <a:t> we will have a look at some normal gill histology and I will point out the main features of the gills that we have talked about.</a:t>
            </a:r>
          </a:p>
          <a:p>
            <a:endParaRPr lang="en-AU" b="0" baseline="0" dirty="0" smtClean="0"/>
          </a:p>
          <a:p>
            <a:r>
              <a:rPr lang="en-AU" b="0" dirty="0" smtClean="0"/>
              <a:t>This is a histological section showing the </a:t>
            </a:r>
            <a:r>
              <a:rPr lang="en-AU" b="0" dirty="0" err="1" smtClean="0"/>
              <a:t>branchial</a:t>
            </a:r>
            <a:r>
              <a:rPr lang="en-AU" b="0" dirty="0" smtClean="0"/>
              <a:t> cavity.</a:t>
            </a:r>
            <a:r>
              <a:rPr lang="en-AU" b="0" baseline="0" dirty="0" smtClean="0"/>
              <a:t> This is the eye at the head end, just to help you orientate yourself. </a:t>
            </a:r>
          </a:p>
          <a:p>
            <a:endParaRPr lang="en-AU" b="0" baseline="0" dirty="0" smtClean="0"/>
          </a:p>
          <a:p>
            <a:r>
              <a:rPr lang="en-AU" b="0" baseline="0" dirty="0" smtClean="0"/>
              <a:t>You can see here the four </a:t>
            </a:r>
            <a:r>
              <a:rPr lang="en-AU" b="0" baseline="0" dirty="0" err="1" smtClean="0"/>
              <a:t>holobranchs</a:t>
            </a:r>
            <a:r>
              <a:rPr lang="en-AU" b="0" baseline="0" dirty="0" smtClean="0"/>
              <a:t> within the cavity.</a:t>
            </a:r>
            <a:endParaRPr lang="en-AU" b="0" dirty="0" smtClean="0"/>
          </a:p>
          <a:p>
            <a:endParaRPr lang="en-AU" b="0" dirty="0" smtClean="0"/>
          </a:p>
          <a:p>
            <a:r>
              <a:rPr lang="en-AU" b="1" dirty="0" smtClean="0"/>
              <a:t>1 = Gill arches</a:t>
            </a:r>
          </a:p>
          <a:p>
            <a:r>
              <a:rPr lang="en-AU" b="1" dirty="0" smtClean="0"/>
              <a:t>2</a:t>
            </a:r>
            <a:r>
              <a:rPr lang="en-AU" b="1" baseline="0" dirty="0" smtClean="0"/>
              <a:t> = </a:t>
            </a:r>
            <a:r>
              <a:rPr lang="en-AU" b="1" baseline="0" dirty="0" err="1" smtClean="0"/>
              <a:t>Pseudobranch</a:t>
            </a:r>
            <a:r>
              <a:rPr lang="en-AU" b="1" baseline="0" dirty="0" smtClean="0"/>
              <a:t> </a:t>
            </a:r>
            <a:r>
              <a:rPr lang="en-AU" baseline="0" dirty="0" smtClean="0"/>
              <a:t>= morphologically similar to  gills, </a:t>
            </a:r>
            <a:r>
              <a:rPr lang="en-AU" baseline="0" dirty="0" err="1" smtClean="0"/>
              <a:t>pseudobranchiae</a:t>
            </a:r>
            <a:r>
              <a:rPr lang="en-AU" baseline="0" dirty="0" smtClean="0"/>
              <a:t> have a single row of filaments and receive oxygen rich blood from the first efferent arteries. Functions include: larval respiration before maturation of gill arches, regulation of oxygen to the eyes, enzyme </a:t>
            </a:r>
            <a:r>
              <a:rPr lang="en-AU" baseline="0" dirty="0" err="1" smtClean="0"/>
              <a:t>prudcton</a:t>
            </a:r>
            <a:r>
              <a:rPr lang="en-AU" baseline="0" dirty="0" smtClean="0"/>
              <a:t> for use in the gas bladder, osmoregulation and many others. </a:t>
            </a:r>
          </a:p>
          <a:p>
            <a:r>
              <a:rPr lang="en-AU" b="1" baseline="0" dirty="0" smtClean="0"/>
              <a:t>3 =Thymus</a:t>
            </a:r>
          </a:p>
          <a:p>
            <a:r>
              <a:rPr lang="en-AU" b="1" baseline="0" dirty="0" smtClean="0"/>
              <a:t>4 = Operculum</a:t>
            </a:r>
          </a:p>
          <a:p>
            <a:r>
              <a:rPr lang="en-AU" b="1" baseline="0" dirty="0" smtClean="0"/>
              <a:t>5 = Semicircular canals containing </a:t>
            </a:r>
            <a:r>
              <a:rPr lang="en-AU" b="1" baseline="0" dirty="0" err="1" smtClean="0"/>
              <a:t>ampullae</a:t>
            </a:r>
            <a:endParaRPr lang="en-AU" b="1" baseline="0" dirty="0" smtClean="0"/>
          </a:p>
          <a:p>
            <a:r>
              <a:rPr lang="en-AU" b="1" baseline="0" dirty="0" smtClean="0"/>
              <a:t>6 = Cranium</a:t>
            </a:r>
          </a:p>
          <a:p>
            <a:r>
              <a:rPr lang="en-AU" b="1" baseline="0" dirty="0" smtClean="0"/>
              <a:t>7 = Retina </a:t>
            </a:r>
          </a:p>
          <a:p>
            <a:r>
              <a:rPr lang="en-AU" b="1" baseline="0" dirty="0" smtClean="0"/>
              <a:t>8 = Lens of the eye</a:t>
            </a:r>
            <a:endParaRPr lang="en-AU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88FC1-2E89-4A7D-86D7-E2E7E322BA12}" type="slidenum">
              <a:rPr lang="en-AU" smtClean="0"/>
              <a:pPr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25124408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b="0" dirty="0" smtClean="0"/>
              <a:t>At closer magnification, you can identify the primary lamellae here with the secondary lamellae branching off of this main filament. </a:t>
            </a:r>
          </a:p>
          <a:p>
            <a:endParaRPr lang="en-AU" b="1" dirty="0" smtClean="0"/>
          </a:p>
          <a:p>
            <a:r>
              <a:rPr lang="en-AU" b="1" dirty="0" smtClean="0"/>
              <a:t>1 = Gill </a:t>
            </a:r>
            <a:r>
              <a:rPr lang="en-AU" b="1" dirty="0" err="1" smtClean="0"/>
              <a:t>raker</a:t>
            </a:r>
            <a:endParaRPr lang="en-AU" b="1" dirty="0" smtClean="0"/>
          </a:p>
          <a:p>
            <a:r>
              <a:rPr lang="en-AU" b="1" dirty="0" smtClean="0"/>
              <a:t>2 = Mucosal epithelium</a:t>
            </a:r>
            <a:r>
              <a:rPr lang="en-AU" b="1" baseline="0" dirty="0" smtClean="0"/>
              <a:t> </a:t>
            </a:r>
          </a:p>
          <a:p>
            <a:r>
              <a:rPr lang="en-AU" b="1" baseline="0" dirty="0" smtClean="0"/>
              <a:t>3 = Basement membrane</a:t>
            </a:r>
          </a:p>
          <a:p>
            <a:r>
              <a:rPr lang="en-AU" b="1" baseline="0" dirty="0" smtClean="0"/>
              <a:t>4 = </a:t>
            </a:r>
            <a:r>
              <a:rPr lang="en-AU" b="1" baseline="0" dirty="0" err="1" smtClean="0"/>
              <a:t>Submucosa</a:t>
            </a:r>
            <a:endParaRPr lang="en-AU" b="1" baseline="0" dirty="0" smtClean="0"/>
          </a:p>
          <a:p>
            <a:r>
              <a:rPr lang="en-AU" b="1" baseline="0" dirty="0" smtClean="0"/>
              <a:t>5 = Bone</a:t>
            </a:r>
          </a:p>
          <a:p>
            <a:r>
              <a:rPr lang="en-AU" b="1" baseline="0" dirty="0" smtClean="0"/>
              <a:t>6 = Adipose tissue</a:t>
            </a:r>
          </a:p>
          <a:p>
            <a:r>
              <a:rPr lang="en-AU" b="1" baseline="0" dirty="0" smtClean="0"/>
              <a:t>7 = Efferent </a:t>
            </a:r>
            <a:r>
              <a:rPr lang="en-AU" b="1" baseline="0" dirty="0" err="1" smtClean="0"/>
              <a:t>branchial</a:t>
            </a:r>
            <a:r>
              <a:rPr lang="en-AU" b="1" baseline="0" dirty="0" smtClean="0"/>
              <a:t> arterioles</a:t>
            </a:r>
          </a:p>
          <a:p>
            <a:r>
              <a:rPr lang="en-AU" b="1" baseline="0" dirty="0" smtClean="0"/>
              <a:t>8 = Afferent </a:t>
            </a:r>
            <a:r>
              <a:rPr lang="en-AU" b="1" baseline="0" dirty="0" err="1" smtClean="0"/>
              <a:t>branchial</a:t>
            </a:r>
            <a:r>
              <a:rPr lang="en-AU" b="1" baseline="0" dirty="0" smtClean="0"/>
              <a:t> artery</a:t>
            </a:r>
          </a:p>
          <a:p>
            <a:r>
              <a:rPr lang="en-AU" b="1" baseline="0" dirty="0" smtClean="0"/>
              <a:t>9 = Primary lamellae</a:t>
            </a:r>
          </a:p>
          <a:p>
            <a:r>
              <a:rPr lang="en-AU" b="1" baseline="0" dirty="0" smtClean="0"/>
              <a:t>10 = Secondary lamellae</a:t>
            </a:r>
            <a:endParaRPr lang="en-AU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88FC1-2E89-4A7D-86D7-E2E7E322BA12}" type="slidenum">
              <a:rPr lang="en-AU" smtClean="0"/>
              <a:pPr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35050028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b="0" dirty="0" smtClean="0"/>
              <a:t>At closer magnification</a:t>
            </a:r>
            <a:r>
              <a:rPr lang="en-AU" b="0" baseline="0" dirty="0" smtClean="0"/>
              <a:t> again, you can identify clearer the secondary lamellae.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AU" b="0" baseline="0" dirty="0" smtClean="0"/>
              <a:t>Notice how the filament is approximately one cell thick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AU" b="0" baseline="0" dirty="0" smtClean="0"/>
              <a:t>And that the filaments are not touching each other</a:t>
            </a:r>
            <a:endParaRPr lang="en-AU" b="0" dirty="0" smtClean="0"/>
          </a:p>
          <a:p>
            <a:endParaRPr lang="en-AU" b="1" dirty="0" smtClean="0"/>
          </a:p>
          <a:p>
            <a:r>
              <a:rPr lang="en-AU" b="1" dirty="0" smtClean="0"/>
              <a:t>1 = Primary lamellae </a:t>
            </a:r>
            <a:r>
              <a:rPr lang="en-AU" b="0" dirty="0" smtClean="0"/>
              <a:t>= central cartilaginous support, afferent and</a:t>
            </a:r>
            <a:r>
              <a:rPr lang="en-AU" b="0" baseline="0" dirty="0" smtClean="0"/>
              <a:t> efferent arterioles and epithelial covering.</a:t>
            </a:r>
            <a:endParaRPr lang="en-AU" b="0" dirty="0" smtClean="0"/>
          </a:p>
          <a:p>
            <a:r>
              <a:rPr lang="en-AU" b="1" dirty="0" smtClean="0"/>
              <a:t>2 = Secondary lamellae </a:t>
            </a:r>
            <a:r>
              <a:rPr lang="en-AU" b="0" dirty="0" smtClean="0"/>
              <a:t>= thin epithelial covering where gas exchange occurs.</a:t>
            </a:r>
            <a:r>
              <a:rPr lang="en-AU" b="0" baseline="0" dirty="0" smtClean="0"/>
              <a:t> </a:t>
            </a:r>
            <a:endParaRPr lang="en-AU" b="0" dirty="0" smtClean="0"/>
          </a:p>
          <a:p>
            <a:r>
              <a:rPr lang="en-AU" b="1" dirty="0" smtClean="0"/>
              <a:t>3 = Epithelial cells = </a:t>
            </a:r>
          </a:p>
          <a:p>
            <a:r>
              <a:rPr lang="en-AU" b="1" dirty="0" smtClean="0"/>
              <a:t>4 = Mucous cells</a:t>
            </a:r>
          </a:p>
          <a:p>
            <a:r>
              <a:rPr lang="en-AU" b="1" dirty="0" smtClean="0"/>
              <a:t>5</a:t>
            </a:r>
            <a:r>
              <a:rPr lang="en-AU" b="1" baseline="0" dirty="0" smtClean="0"/>
              <a:t> = Pillar cells </a:t>
            </a:r>
            <a:r>
              <a:rPr lang="en-AU" b="0" baseline="0" dirty="0" smtClean="0"/>
              <a:t>= contractile cells that control lacuna </a:t>
            </a:r>
            <a:r>
              <a:rPr lang="en-AU" b="0" baseline="0" dirty="0" err="1" smtClean="0"/>
              <a:t>diametre</a:t>
            </a:r>
            <a:r>
              <a:rPr lang="en-AU" b="0" baseline="0" dirty="0" smtClean="0"/>
              <a:t> thus regulate blood flow.</a:t>
            </a:r>
          </a:p>
          <a:p>
            <a:r>
              <a:rPr lang="en-AU" b="1" baseline="0" dirty="0" smtClean="0"/>
              <a:t>6 = Lacuna </a:t>
            </a:r>
            <a:r>
              <a:rPr lang="en-AU" b="0" baseline="0" dirty="0" smtClean="0"/>
              <a:t>= spaces between pillar cells that connect afferent and efferent arterioles.</a:t>
            </a:r>
          </a:p>
          <a:p>
            <a:r>
              <a:rPr lang="en-AU" b="1" baseline="0" dirty="0" smtClean="0"/>
              <a:t>7 = Erythrocyte within capillary lumen </a:t>
            </a:r>
            <a:r>
              <a:rPr lang="en-AU" b="0" baseline="0" dirty="0" smtClean="0"/>
              <a:t>= fish red blood cells are nucleated</a:t>
            </a:r>
          </a:p>
          <a:p>
            <a:r>
              <a:rPr lang="en-AU" b="1" baseline="0" dirty="0" smtClean="0"/>
              <a:t>8 = Undifferentiated basal cell</a:t>
            </a:r>
          </a:p>
          <a:p>
            <a:r>
              <a:rPr lang="en-AU" b="1" baseline="0" dirty="0" smtClean="0"/>
              <a:t>9 = Central venous sinus</a:t>
            </a:r>
            <a:endParaRPr lang="en-AU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88FC1-2E89-4A7D-86D7-E2E7E322BA12}" type="slidenum">
              <a:rPr lang="en-AU" smtClean="0"/>
              <a:pPr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32904496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88FC1-2E89-4A7D-86D7-E2E7E322BA12}" type="slidenum">
              <a:rPr lang="en-AU" smtClean="0"/>
              <a:pPr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2923676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DBBEB-29B2-4F77-97D2-C5D0B9E0D6ED}" type="datetimeFigureOut">
              <a:rPr lang="en-AU" smtClean="0"/>
              <a:pPr/>
              <a:t>12/12/2012</a:t>
            </a:fld>
            <a:endParaRPr lang="en-A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74632-29DF-47A5-9AE9-45EB0B16C90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DBBEB-29B2-4F77-97D2-C5D0B9E0D6ED}" type="datetimeFigureOut">
              <a:rPr lang="en-AU" smtClean="0"/>
              <a:pPr/>
              <a:t>12/12/2012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74632-29DF-47A5-9AE9-45EB0B16C90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DBBEB-29B2-4F77-97D2-C5D0B9E0D6ED}" type="datetimeFigureOut">
              <a:rPr lang="en-AU" smtClean="0"/>
              <a:pPr/>
              <a:t>12/12/2012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74632-29DF-47A5-9AE9-45EB0B16C90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DBBEB-29B2-4F77-97D2-C5D0B9E0D6ED}" type="datetimeFigureOut">
              <a:rPr lang="en-AU" smtClean="0"/>
              <a:pPr/>
              <a:t>12/12/2012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74632-29DF-47A5-9AE9-45EB0B16C90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DBBEB-29B2-4F77-97D2-C5D0B9E0D6ED}" type="datetimeFigureOut">
              <a:rPr lang="en-AU" smtClean="0"/>
              <a:pPr/>
              <a:t>12/12/2012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74632-29DF-47A5-9AE9-45EB0B16C90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DBBEB-29B2-4F77-97D2-C5D0B9E0D6ED}" type="datetimeFigureOut">
              <a:rPr lang="en-AU" smtClean="0"/>
              <a:pPr/>
              <a:t>12/12/2012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74632-29DF-47A5-9AE9-45EB0B16C90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DBBEB-29B2-4F77-97D2-C5D0B9E0D6ED}" type="datetimeFigureOut">
              <a:rPr lang="en-AU" smtClean="0"/>
              <a:pPr/>
              <a:t>12/12/2012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74632-29DF-47A5-9AE9-45EB0B16C90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DBBEB-29B2-4F77-97D2-C5D0B9E0D6ED}" type="datetimeFigureOut">
              <a:rPr lang="en-AU" smtClean="0"/>
              <a:pPr/>
              <a:t>12/12/2012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74632-29DF-47A5-9AE9-45EB0B16C90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DBBEB-29B2-4F77-97D2-C5D0B9E0D6ED}" type="datetimeFigureOut">
              <a:rPr lang="en-AU" smtClean="0"/>
              <a:pPr/>
              <a:t>12/12/2012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7174632-29DF-47A5-9AE9-45EB0B16C907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DBBEB-29B2-4F77-97D2-C5D0B9E0D6ED}" type="datetimeFigureOut">
              <a:rPr lang="en-AU" smtClean="0"/>
              <a:pPr/>
              <a:t>12/12/2012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74632-29DF-47A5-9AE9-45EB0B16C90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DBBEB-29B2-4F77-97D2-C5D0B9E0D6ED}" type="datetimeFigureOut">
              <a:rPr lang="en-AU" smtClean="0"/>
              <a:pPr/>
              <a:t>12/12/2012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74632-29DF-47A5-9AE9-45EB0B16C90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A0DBBEB-29B2-4F77-97D2-C5D0B9E0D6ED}" type="datetimeFigureOut">
              <a:rPr lang="en-AU" smtClean="0"/>
              <a:pPr/>
              <a:t>12/12/2012</a:t>
            </a:fld>
            <a:endParaRPr lang="en-A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7174632-29DF-47A5-9AE9-45EB0B16C907}" type="slidenum">
              <a:rPr lang="en-AU" smtClean="0"/>
              <a:pPr/>
              <a:t>‹#›</a:t>
            </a:fld>
            <a:endParaRPr lang="en-A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ology-resources.com/drawing-fish-gills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274456"/>
            <a:ext cx="7772400" cy="1362456"/>
          </a:xfrm>
        </p:spPr>
        <p:txBody>
          <a:bodyPr/>
          <a:lstStyle/>
          <a:p>
            <a:pPr algn="ctr"/>
            <a:r>
              <a:rPr lang="en-AU" sz="9600" dirty="0" smtClean="0"/>
              <a:t>FISH GILLS</a:t>
            </a:r>
            <a:br>
              <a:rPr lang="en-AU" sz="9600" dirty="0" smtClean="0"/>
            </a:br>
            <a:r>
              <a:rPr lang="en-AU" sz="6000" dirty="0" smtClean="0"/>
              <a:t>In health and in disease</a:t>
            </a:r>
            <a:endParaRPr lang="en-AU" sz="9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536" y="2708920"/>
            <a:ext cx="7772400" cy="1800200"/>
          </a:xfrm>
        </p:spPr>
        <p:txBody>
          <a:bodyPr>
            <a:noAutofit/>
          </a:bodyPr>
          <a:lstStyle/>
          <a:p>
            <a:pPr algn="ctr"/>
            <a:r>
              <a:rPr lang="en-AU" sz="2800" dirty="0" smtClean="0"/>
              <a:t>By </a:t>
            </a:r>
          </a:p>
          <a:p>
            <a:pPr algn="ctr"/>
            <a:r>
              <a:rPr lang="en-AU" sz="2800" b="1" dirty="0" smtClean="0"/>
              <a:t>Dr Jo Bannister </a:t>
            </a:r>
          </a:p>
          <a:p>
            <a:pPr algn="ctr"/>
            <a:r>
              <a:rPr lang="en-AU" sz="2000" i="1" dirty="0" smtClean="0"/>
              <a:t>BSc (Animal Sc) Hons, BSc, BVMS</a:t>
            </a:r>
          </a:p>
          <a:p>
            <a:pPr algn="ctr"/>
            <a:r>
              <a:rPr lang="en-AU" sz="2000" i="1" dirty="0" smtClean="0"/>
              <a:t>&amp;</a:t>
            </a:r>
            <a:endParaRPr lang="en-AU" sz="2800" dirty="0" smtClean="0"/>
          </a:p>
          <a:p>
            <a:pPr algn="ctr"/>
            <a:r>
              <a:rPr lang="en-AU" sz="2800" b="1" dirty="0" smtClean="0"/>
              <a:t>Dr Richmond Loh </a:t>
            </a:r>
          </a:p>
          <a:p>
            <a:pPr algn="ctr"/>
            <a:r>
              <a:rPr lang="en-AU" sz="2000" i="1" dirty="0" smtClean="0"/>
              <a:t>BSc BVMS MANZCVS (Aquatics) </a:t>
            </a:r>
            <a:r>
              <a:rPr lang="en-AU" sz="2000" i="1" smtClean="0"/>
              <a:t>MPhil </a:t>
            </a:r>
            <a:r>
              <a:rPr lang="en-AU" sz="2000" i="1" smtClean="0"/>
              <a:t>(Path) MANZCVS </a:t>
            </a:r>
            <a:r>
              <a:rPr lang="en-AU" sz="2000" i="1" dirty="0" smtClean="0"/>
              <a:t>(</a:t>
            </a:r>
            <a:r>
              <a:rPr lang="en-AU" sz="2000" i="1" dirty="0" err="1" smtClean="0"/>
              <a:t>Pathobiol</a:t>
            </a:r>
            <a:r>
              <a:rPr lang="en-AU" sz="2000" i="1" dirty="0" smtClean="0"/>
              <a:t>) </a:t>
            </a:r>
            <a:endParaRPr lang="en-AU" sz="2000" i="1" dirty="0"/>
          </a:p>
        </p:txBody>
      </p:sp>
      <p:pic>
        <p:nvPicPr>
          <p:cNvPr id="1026" name="Picture 1" descr="ConnectingSpaces_transparent-small"/>
          <p:cNvPicPr>
            <a:picLocks noChangeAspect="1" noChangeArrowheads="1"/>
          </p:cNvPicPr>
          <p:nvPr/>
        </p:nvPicPr>
        <p:blipFill>
          <a:blip r:embed="rId2" cstate="print">
            <a:lum bright="-44000"/>
          </a:blip>
          <a:srcRect/>
          <a:stretch>
            <a:fillRect/>
          </a:stretch>
        </p:blipFill>
        <p:spPr bwMode="auto">
          <a:xfrm>
            <a:off x="6012160" y="5607646"/>
            <a:ext cx="3131840" cy="1250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Placeholder 2"/>
          <p:cNvSpPr txBox="1">
            <a:spLocks/>
          </p:cNvSpPr>
          <p:nvPr/>
        </p:nvSpPr>
        <p:spPr>
          <a:xfrm>
            <a:off x="3995936" y="5519688"/>
            <a:ext cx="5148064" cy="1338312"/>
          </a:xfrm>
          <a:prstGeom prst="rect">
            <a:avLst/>
          </a:prstGeom>
        </p:spPr>
        <p:txBody>
          <a:bodyPr vert="horz" lIns="45720" rIns="4572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AU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presentation using </a:t>
            </a:r>
            <a:endParaRPr kumimoji="0" lang="en-AU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76672"/>
            <a:ext cx="9001000" cy="1143000"/>
          </a:xfrm>
        </p:spPr>
        <p:txBody>
          <a:bodyPr>
            <a:normAutofit fontScale="90000"/>
          </a:bodyPr>
          <a:lstStyle/>
          <a:p>
            <a:r>
              <a:rPr lang="en-AU" b="1" dirty="0" smtClean="0"/>
              <a:t>NORMAL GILL FORM AND FUNCTION</a:t>
            </a:r>
            <a:endParaRPr lang="en-AU" b="1" dirty="0"/>
          </a:p>
        </p:txBody>
      </p:sp>
      <p:pic>
        <p:nvPicPr>
          <p:cNvPr id="1026" name="Picture 2" descr="C:\Users\jbannister\Desktop\V09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700808"/>
            <a:ext cx="6192688" cy="4623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69161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278160"/>
            <a:ext cx="7162800" cy="990600"/>
          </a:xfrm>
        </p:spPr>
        <p:txBody>
          <a:bodyPr/>
          <a:lstStyle/>
          <a:p>
            <a:pPr algn="ctr"/>
            <a:r>
              <a:rPr lang="en-AU" sz="3600" i="0" dirty="0" smtClean="0">
                <a:latin typeface="Calibri" pitchFamily="34" charset="0"/>
                <a:cs typeface="Calibri" pitchFamily="34" charset="0"/>
              </a:rPr>
              <a:t>Normal Teleost gill form (anatomy)</a:t>
            </a:r>
            <a:endParaRPr lang="en-AU" sz="3600" i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628800"/>
            <a:ext cx="7416824" cy="4876800"/>
          </a:xfrm>
        </p:spPr>
        <p:txBody>
          <a:bodyPr>
            <a:normAutofit fontScale="92500"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AU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‘</a:t>
            </a:r>
            <a:r>
              <a:rPr lang="en-AU" b="1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Branchia</a:t>
            </a:r>
            <a:r>
              <a:rPr lang="en-AU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’ in </a:t>
            </a:r>
            <a:r>
              <a:rPr lang="en-AU" b="1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greek</a:t>
            </a:r>
            <a:r>
              <a:rPr lang="en-AU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= ‘gills’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AU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In bony fish (Teleosts): </a:t>
            </a:r>
          </a:p>
          <a:p>
            <a:pPr marL="857250" lvl="1" indent="-457200">
              <a:buFont typeface="Arial" pitchFamily="34" charset="0"/>
              <a:buChar char="•"/>
            </a:pPr>
            <a:r>
              <a:rPr lang="en-AU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Gills lie in a </a:t>
            </a:r>
            <a:r>
              <a:rPr lang="en-AU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branchial</a:t>
            </a:r>
            <a:r>
              <a:rPr lang="en-AU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cavity covered by the operculum:</a:t>
            </a:r>
          </a:p>
          <a:p>
            <a:pPr marL="1257300" lvl="2" indent="-457200">
              <a:buFont typeface="Arial" pitchFamily="34" charset="0"/>
              <a:buChar char="•"/>
            </a:pPr>
            <a:r>
              <a:rPr lang="en-AU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U</a:t>
            </a:r>
            <a:r>
              <a:rPr lang="en-AU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sually two sets of four </a:t>
            </a:r>
            <a:r>
              <a:rPr lang="en-AU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holobranchs</a:t>
            </a:r>
            <a:endParaRPr lang="en-AU" dirty="0" smtClean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 marL="1257300" lvl="2" indent="-457200">
              <a:buFont typeface="Arial" pitchFamily="34" charset="0"/>
              <a:buChar char="•"/>
            </a:pPr>
            <a:r>
              <a:rPr lang="en-AU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Each </a:t>
            </a:r>
            <a:r>
              <a:rPr lang="en-AU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holobranch</a:t>
            </a:r>
            <a:r>
              <a:rPr lang="en-AU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consists of two </a:t>
            </a:r>
            <a:r>
              <a:rPr lang="en-AU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hemibranchs</a:t>
            </a:r>
            <a:r>
              <a:rPr lang="en-AU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AU" sz="1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(‘half gill’): </a:t>
            </a:r>
          </a:p>
          <a:p>
            <a:pPr marL="1714500" lvl="3" indent="-457200">
              <a:buFont typeface="Arial" pitchFamily="34" charset="0"/>
              <a:buChar char="•"/>
            </a:pPr>
            <a:r>
              <a:rPr lang="en-AU" sz="1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Anterior and posterior </a:t>
            </a:r>
          </a:p>
          <a:p>
            <a:pPr marL="1257300" lvl="2" indent="-457200">
              <a:buFont typeface="Arial" pitchFamily="34" charset="0"/>
              <a:buChar char="•"/>
            </a:pPr>
            <a:r>
              <a:rPr lang="en-AU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Hemibranchs</a:t>
            </a:r>
            <a:r>
              <a:rPr lang="en-AU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consist of a row of long filaments (primary lamellae) with semilunar folds (secondary lamellae).</a:t>
            </a:r>
            <a:endParaRPr lang="en-AU" sz="1600" dirty="0" smtClean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AU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Lamellae or filaments:</a:t>
            </a:r>
          </a:p>
          <a:p>
            <a:pPr marL="857250" lvl="1" indent="-457200">
              <a:buFont typeface="Arial" pitchFamily="34" charset="0"/>
              <a:buChar char="•"/>
            </a:pPr>
            <a:r>
              <a:rPr lang="en-AU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Connective tissue scaffold (epithelial cells) framing a vascular network providing blood flow primarily used for gas and ion exchange.</a:t>
            </a:r>
          </a:p>
          <a:p>
            <a:pPr marL="857250" lvl="1" indent="-457200">
              <a:buFont typeface="Arial" pitchFamily="34" charset="0"/>
              <a:buChar char="•"/>
            </a:pPr>
            <a:r>
              <a:rPr lang="en-AU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Primary and secondary.</a:t>
            </a:r>
          </a:p>
          <a:p>
            <a:pPr marL="457200" indent="-457200">
              <a:buFont typeface="Arial" pitchFamily="34" charset="0"/>
              <a:buChar char="•"/>
            </a:pPr>
            <a:endParaRPr lang="en-AU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0023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11768" y="1578995"/>
            <a:ext cx="6353175" cy="521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115616" y="206152"/>
            <a:ext cx="7162800" cy="990600"/>
          </a:xfrm>
        </p:spPr>
        <p:txBody>
          <a:bodyPr/>
          <a:lstStyle/>
          <a:p>
            <a:pPr algn="ctr"/>
            <a:r>
              <a:rPr lang="en-AU" sz="3600" i="0" dirty="0" smtClean="0">
                <a:latin typeface="Calibri" pitchFamily="34" charset="0"/>
                <a:cs typeface="Calibri" pitchFamily="34" charset="0"/>
              </a:rPr>
              <a:t>Teleost gill structure</a:t>
            </a:r>
            <a:endParaRPr lang="en-AU" sz="3600" i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30957" y="5374957"/>
            <a:ext cx="35171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1800" b="1" dirty="0" smtClean="0">
                <a:latin typeface="Calibri" pitchFamily="34" charset="0"/>
                <a:cs typeface="Calibri" pitchFamily="34" charset="0"/>
              </a:rPr>
              <a:t>Schematic of the teleost fish gill. </a:t>
            </a:r>
            <a:endParaRPr lang="en-AU" sz="1800" dirty="0" smtClean="0"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n-AU" sz="1800" dirty="0" smtClean="0">
                <a:latin typeface="Calibri" pitchFamily="34" charset="0"/>
                <a:cs typeface="Calibri" pitchFamily="34" charset="0"/>
              </a:rPr>
              <a:t>Adapted from Evans </a:t>
            </a:r>
            <a:r>
              <a:rPr lang="en-AU" sz="1800" i="1" dirty="0" smtClean="0">
                <a:latin typeface="Calibri" pitchFamily="34" charset="0"/>
                <a:cs typeface="Calibri" pitchFamily="34" charset="0"/>
              </a:rPr>
              <a:t>et al. </a:t>
            </a:r>
            <a:r>
              <a:rPr lang="en-AU" sz="1800" dirty="0" smtClean="0">
                <a:latin typeface="Calibri" pitchFamily="34" charset="0"/>
                <a:cs typeface="Calibri" pitchFamily="34" charset="0"/>
              </a:rPr>
              <a:t>(2005)</a:t>
            </a:r>
            <a:endParaRPr lang="en-AU" sz="18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51728" y="1578995"/>
            <a:ext cx="39604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err="1" smtClean="0">
                <a:latin typeface="Calibri" pitchFamily="34" charset="0"/>
                <a:cs typeface="Calibri" pitchFamily="34" charset="0"/>
              </a:rPr>
              <a:t>Holobranch</a:t>
            </a:r>
            <a:endParaRPr lang="en-AU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215824" y="2040660"/>
            <a:ext cx="1116124" cy="79759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3151928" y="3198295"/>
            <a:ext cx="432048" cy="86409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TextBox 11"/>
          <p:cNvSpPr txBox="1"/>
          <p:nvPr/>
        </p:nvSpPr>
        <p:spPr>
          <a:xfrm>
            <a:off x="1259632" y="4490355"/>
            <a:ext cx="3028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err="1" smtClean="0">
                <a:latin typeface="Calibri" pitchFamily="34" charset="0"/>
                <a:cs typeface="Calibri" pitchFamily="34" charset="0"/>
              </a:rPr>
              <a:t>Hemibranch</a:t>
            </a:r>
            <a:r>
              <a:rPr lang="en-AU" dirty="0" smtClean="0">
                <a:latin typeface="Calibri" pitchFamily="34" charset="0"/>
                <a:cs typeface="Calibri" pitchFamily="34" charset="0"/>
              </a:rPr>
              <a:t> (anterior)</a:t>
            </a:r>
            <a:endParaRPr lang="en-AU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2449849" y="3855097"/>
            <a:ext cx="648072" cy="66749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931305" y="2183153"/>
            <a:ext cx="1946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>
                <a:latin typeface="Calibri" pitchFamily="34" charset="0"/>
                <a:cs typeface="Calibri" pitchFamily="34" charset="0"/>
              </a:rPr>
              <a:t>Gill filaments</a:t>
            </a:r>
            <a:endParaRPr lang="en-AU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7437446" y="2644818"/>
            <a:ext cx="467010" cy="152298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073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ish Gill Filaments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916832"/>
            <a:ext cx="6953250" cy="334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162800" cy="990600"/>
          </a:xfrm>
        </p:spPr>
        <p:txBody>
          <a:bodyPr/>
          <a:lstStyle/>
          <a:p>
            <a:pPr algn="ctr"/>
            <a:r>
              <a:rPr lang="en-AU" sz="3600" i="0" dirty="0" smtClean="0">
                <a:latin typeface="Calibri" pitchFamily="34" charset="0"/>
                <a:cs typeface="Calibri" pitchFamily="34" charset="0"/>
              </a:rPr>
              <a:t>Gill lamellae</a:t>
            </a:r>
            <a:endParaRPr lang="en-AU" sz="3600" i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19672" y="5775647"/>
            <a:ext cx="302850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AU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Primary lamellae</a:t>
            </a:r>
            <a:endParaRPr lang="en-AU" b="1" dirty="0">
              <a:solidFill>
                <a:srgbClr val="7030A0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2663788" y="4221088"/>
            <a:ext cx="324036" cy="1520138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2339752" y="2903095"/>
            <a:ext cx="324036" cy="2805894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575941" y="1527175"/>
            <a:ext cx="3028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>
                <a:solidFill>
                  <a:srgbClr val="00B050"/>
                </a:solidFill>
                <a:latin typeface="Calibri" pitchFamily="34" charset="0"/>
                <a:cs typeface="Calibri" pitchFamily="34" charset="0"/>
              </a:rPr>
              <a:t>Secondary lamellae</a:t>
            </a:r>
            <a:endParaRPr lang="en-AU" b="1" dirty="0">
              <a:solidFill>
                <a:srgbClr val="00B050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5437138" y="1931686"/>
            <a:ext cx="1297188" cy="769264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4139952" y="1916832"/>
            <a:ext cx="2594373" cy="576064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4648179" y="1945143"/>
            <a:ext cx="2086146" cy="1915905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4632721" y="5708989"/>
            <a:ext cx="43477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1800" b="1" dirty="0" smtClean="0">
                <a:latin typeface="Calibri" pitchFamily="34" charset="0"/>
                <a:cs typeface="Calibri" pitchFamily="34" charset="0"/>
              </a:rPr>
              <a:t>Retrieved from the World Wide Web (October 2012)                                             </a:t>
            </a:r>
            <a:r>
              <a:rPr lang="en-AU" sz="1200" dirty="0" smtClean="0">
                <a:latin typeface="Calibri" pitchFamily="34" charset="0"/>
                <a:cs typeface="Calibri" pitchFamily="34" charset="0"/>
              </a:rPr>
              <a:t>http://www.biology-resources.com/drawing-fish-gill-filaments.html</a:t>
            </a:r>
            <a:endParaRPr lang="en-AU" sz="12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335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475656" y="260648"/>
            <a:ext cx="71628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AU" sz="3600" i="0" dirty="0" smtClean="0">
                <a:latin typeface="Calibri" pitchFamily="34" charset="0"/>
                <a:cs typeface="Calibri" pitchFamily="34" charset="0"/>
              </a:rPr>
              <a:t>Normal Teleost gill function (physiology)</a:t>
            </a:r>
            <a:endParaRPr lang="en-AU" sz="3600" i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1556792"/>
            <a:ext cx="7285856" cy="4876800"/>
          </a:xfrm>
        </p:spPr>
        <p:txBody>
          <a:bodyPr>
            <a:normAutofit fontScale="92500" lnSpcReduction="10000"/>
          </a:bodyPr>
          <a:lstStyle/>
          <a:p>
            <a:pPr marL="0" indent="0"/>
            <a:r>
              <a:rPr lang="en-AU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Gill functions: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AU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Gaseous exchange = </a:t>
            </a:r>
            <a:r>
              <a:rPr lang="en-AU" sz="18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O</a:t>
            </a:r>
            <a:r>
              <a:rPr lang="en-AU" sz="1800" baseline="-250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en-AU" sz="18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via 2</a:t>
            </a:r>
            <a:r>
              <a:rPr lang="en-AU" sz="1800" baseline="300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o</a:t>
            </a:r>
            <a:r>
              <a:rPr lang="en-AU" sz="180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AU" sz="18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lamellae.</a:t>
            </a:r>
            <a:endParaRPr lang="en-AU" sz="18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AU" sz="2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Acid-base </a:t>
            </a:r>
            <a:r>
              <a:rPr lang="en-AU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balance = </a:t>
            </a:r>
            <a:r>
              <a:rPr lang="en-AU" sz="1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equilibrium between acidity/alkalinity.</a:t>
            </a:r>
            <a:endParaRPr lang="en-AU" sz="180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AU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Osmoregulation = </a:t>
            </a:r>
            <a:r>
              <a:rPr lang="en-AU" sz="1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adjustment of internal osmotic pressure in relation to surrounding medium.</a:t>
            </a:r>
            <a:endParaRPr lang="en-AU" sz="180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AU" sz="2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E</a:t>
            </a:r>
            <a:r>
              <a:rPr lang="en-AU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xcretion </a:t>
            </a:r>
            <a:r>
              <a:rPr lang="en-AU" sz="2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of nitrogenous </a:t>
            </a:r>
            <a:r>
              <a:rPr lang="en-AU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waste = </a:t>
            </a:r>
            <a:r>
              <a:rPr lang="en-AU" sz="1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ammonia.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AU" sz="2400" i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Gills sensitive to a range of environmental pollutants.</a:t>
            </a:r>
          </a:p>
          <a:p>
            <a:pPr marL="0" indent="0"/>
            <a:r>
              <a:rPr lang="en-AU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Gaseous exchange = </a:t>
            </a:r>
            <a:r>
              <a:rPr lang="en-AU" b="1" u="sng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secondary lamellae: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AU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Consist of an envelope of epithelial cells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AU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Usually one layer thick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AU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Supported/separated by specialised cells:</a:t>
            </a:r>
          </a:p>
          <a:p>
            <a:pPr marL="857250" lvl="1" indent="-457200">
              <a:buFont typeface="Arial" pitchFamily="34" charset="0"/>
              <a:buChar char="•"/>
            </a:pPr>
            <a:r>
              <a:rPr lang="en-AU" sz="20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Pillar cells = </a:t>
            </a:r>
            <a:r>
              <a:rPr lang="en-AU" sz="1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regulate blood flow.</a:t>
            </a:r>
          </a:p>
          <a:p>
            <a:pPr marL="857250" lvl="1" indent="-457200">
              <a:buFont typeface="Arial" pitchFamily="34" charset="0"/>
              <a:buChar char="•"/>
            </a:pPr>
            <a:r>
              <a:rPr lang="en-AU" sz="20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Chloride  cells = </a:t>
            </a:r>
            <a:r>
              <a:rPr lang="en-AU" sz="1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maintain internal ionic homeostasis.</a:t>
            </a:r>
            <a:endParaRPr lang="en-AU" sz="180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endParaRPr lang="en-AU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3689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115616" y="116632"/>
            <a:ext cx="7162800" cy="990600"/>
          </a:xfrm>
        </p:spPr>
        <p:txBody>
          <a:bodyPr/>
          <a:lstStyle/>
          <a:p>
            <a:pPr algn="ctr"/>
            <a:r>
              <a:rPr lang="en-AU" sz="3600" i="0" dirty="0" smtClean="0">
                <a:latin typeface="Calibri" pitchFamily="34" charset="0"/>
                <a:cs typeface="Calibri" pitchFamily="34" charset="0"/>
              </a:rPr>
              <a:t>Normal gill histology</a:t>
            </a:r>
            <a:endParaRPr lang="en-AU" sz="3600" i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81944" y="6464369"/>
            <a:ext cx="62464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dirty="0" smtClean="0">
                <a:latin typeface="Calibri" pitchFamily="34" charset="0"/>
                <a:cs typeface="Calibri" pitchFamily="34" charset="0"/>
              </a:rPr>
              <a:t>Retrieved from the World Wide Web August 2012: http</a:t>
            </a:r>
            <a:r>
              <a:rPr lang="en-AU" sz="1200" dirty="0">
                <a:latin typeface="Calibri" pitchFamily="34" charset="0"/>
                <a:cs typeface="Calibri" pitchFamily="34" charset="0"/>
              </a:rPr>
              <a:t>://aquaticpath.umd.edu/fhm/resp.html</a:t>
            </a:r>
          </a:p>
        </p:txBody>
      </p:sp>
      <p:pic>
        <p:nvPicPr>
          <p:cNvPr id="3074" name="Picture 2" descr="C:\Users\jbannister\Desktop\gilla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6792" y="1141298"/>
            <a:ext cx="6127576" cy="4297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781944" y="5461778"/>
            <a:ext cx="61024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1800" b="1" dirty="0">
                <a:latin typeface="Calibri" pitchFamily="34" charset="0"/>
                <a:cs typeface="Calibri" pitchFamily="34" charset="0"/>
              </a:rPr>
              <a:t>Parasagittal section of the </a:t>
            </a:r>
            <a:r>
              <a:rPr lang="en-AU" sz="1800" b="1" dirty="0" err="1">
                <a:latin typeface="Calibri" pitchFamily="34" charset="0"/>
                <a:cs typeface="Calibri" pitchFamily="34" charset="0"/>
              </a:rPr>
              <a:t>buccal</a:t>
            </a:r>
            <a:r>
              <a:rPr lang="en-AU" sz="1800" b="1" dirty="0">
                <a:latin typeface="Calibri" pitchFamily="34" charset="0"/>
                <a:cs typeface="Calibri" pitchFamily="34" charset="0"/>
              </a:rPr>
              <a:t> cavity through the gill arches</a:t>
            </a:r>
            <a:r>
              <a:rPr lang="en-AU" sz="1800" dirty="0">
                <a:latin typeface="Calibri" pitchFamily="34" charset="0"/>
                <a:cs typeface="Calibri" pitchFamily="34" charset="0"/>
              </a:rPr>
              <a:t> </a:t>
            </a:r>
            <a:endParaRPr lang="en-AU" sz="1800" dirty="0" smtClean="0"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n-AU" sz="1800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en-AU" sz="1800" dirty="0" err="1">
                <a:latin typeface="Calibri" pitchFamily="34" charset="0"/>
                <a:cs typeface="Calibri" pitchFamily="34" charset="0"/>
              </a:rPr>
              <a:t>Bouins</a:t>
            </a:r>
            <a:r>
              <a:rPr lang="en-AU" sz="1800" dirty="0">
                <a:latin typeface="Calibri" pitchFamily="34" charset="0"/>
                <a:cs typeface="Calibri" pitchFamily="34" charset="0"/>
              </a:rPr>
              <a:t>, H&amp;E, Bar = 440 </a:t>
            </a:r>
            <a:r>
              <a:rPr lang="en-AU" sz="1800" dirty="0" smtClean="0">
                <a:latin typeface="Calibri" pitchFamily="34" charset="0"/>
                <a:cs typeface="Calibri" pitchFamily="34" charset="0"/>
              </a:rPr>
              <a:t>µm </a:t>
            </a:r>
            <a:r>
              <a:rPr lang="en-AU" sz="18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= ~ 4x magnification</a:t>
            </a:r>
            <a:r>
              <a:rPr lang="en-AU" sz="1800" dirty="0" smtClean="0">
                <a:latin typeface="Calibri" pitchFamily="34" charset="0"/>
                <a:cs typeface="Calibri" pitchFamily="34" charset="0"/>
              </a:rPr>
              <a:t>). </a:t>
            </a:r>
            <a:endParaRPr lang="en-AU" sz="18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08692" y="1783863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latin typeface="Calibri" pitchFamily="34" charset="0"/>
                <a:cs typeface="Calibri" pitchFamily="34" charset="0"/>
              </a:rPr>
              <a:t>Head end</a:t>
            </a:r>
            <a:endParaRPr lang="en-AU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763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259632" y="188640"/>
            <a:ext cx="7162800" cy="990600"/>
          </a:xfrm>
        </p:spPr>
        <p:txBody>
          <a:bodyPr/>
          <a:lstStyle/>
          <a:p>
            <a:pPr algn="ctr"/>
            <a:r>
              <a:rPr lang="en-AU" sz="3600" i="0" dirty="0" smtClean="0">
                <a:latin typeface="Calibri" pitchFamily="34" charset="0"/>
                <a:cs typeface="Calibri" pitchFamily="34" charset="0"/>
              </a:rPr>
              <a:t>Normal gill histology</a:t>
            </a:r>
            <a:endParaRPr lang="en-AU" sz="3600" i="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7" name="Picture 3" descr="C:\Users\jbannister\Desktop\gillb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295276"/>
            <a:ext cx="5936349" cy="414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979713" y="5507940"/>
            <a:ext cx="59363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1800" b="1" dirty="0">
                <a:latin typeface="Calibri" pitchFamily="34" charset="0"/>
                <a:cs typeface="Calibri" pitchFamily="34" charset="0"/>
              </a:rPr>
              <a:t>Gill arch: sagittal </a:t>
            </a:r>
            <a:r>
              <a:rPr lang="en-AU" sz="1800" b="1" dirty="0" smtClean="0">
                <a:latin typeface="Calibri" pitchFamily="34" charset="0"/>
                <a:cs typeface="Calibri" pitchFamily="34" charset="0"/>
              </a:rPr>
              <a:t>section</a:t>
            </a:r>
            <a:endParaRPr lang="en-AU" sz="1800" dirty="0" smtClean="0"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n-AU" sz="1800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en-AU" sz="1800" dirty="0" err="1">
                <a:latin typeface="Calibri" pitchFamily="34" charset="0"/>
                <a:cs typeface="Calibri" pitchFamily="34" charset="0"/>
              </a:rPr>
              <a:t>Bouins</a:t>
            </a:r>
            <a:r>
              <a:rPr lang="en-AU" sz="1800" dirty="0">
                <a:latin typeface="Calibri" pitchFamily="34" charset="0"/>
                <a:cs typeface="Calibri" pitchFamily="34" charset="0"/>
              </a:rPr>
              <a:t>, H&amp;E, Bar = 90.2 </a:t>
            </a:r>
            <a:r>
              <a:rPr lang="en-AU" sz="1800" dirty="0" smtClean="0">
                <a:latin typeface="Calibri" pitchFamily="34" charset="0"/>
                <a:cs typeface="Calibri" pitchFamily="34" charset="0"/>
              </a:rPr>
              <a:t>µm = </a:t>
            </a:r>
            <a:r>
              <a:rPr lang="en-AU" sz="18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~ 20x magnification</a:t>
            </a:r>
            <a:r>
              <a:rPr lang="en-AU" sz="1800" dirty="0" smtClean="0">
                <a:latin typeface="Calibri" pitchFamily="34" charset="0"/>
                <a:cs typeface="Calibri" pitchFamily="34" charset="0"/>
              </a:rPr>
              <a:t>). </a:t>
            </a:r>
            <a:endParaRPr lang="en-AU" sz="18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25960" y="6447815"/>
            <a:ext cx="62464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dirty="0" smtClean="0">
                <a:latin typeface="Calibri" pitchFamily="34" charset="0"/>
                <a:cs typeface="Calibri" pitchFamily="34" charset="0"/>
              </a:rPr>
              <a:t>Retrieved from the World Wide Web August 2012: http</a:t>
            </a:r>
            <a:r>
              <a:rPr lang="en-AU" sz="1200" dirty="0">
                <a:latin typeface="Calibri" pitchFamily="34" charset="0"/>
                <a:cs typeface="Calibri" pitchFamily="34" charset="0"/>
              </a:rPr>
              <a:t>://aquaticpath.umd.edu/fhm/resp.html</a:t>
            </a:r>
          </a:p>
        </p:txBody>
      </p:sp>
    </p:spTree>
    <p:extLst>
      <p:ext uri="{BB962C8B-B14F-4D97-AF65-F5344CB8AC3E}">
        <p14:creationId xmlns:p14="http://schemas.microsoft.com/office/powerpoint/2010/main" xmlns="" val="657234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31640" y="188640"/>
            <a:ext cx="7162800" cy="990600"/>
          </a:xfrm>
        </p:spPr>
        <p:txBody>
          <a:bodyPr/>
          <a:lstStyle/>
          <a:p>
            <a:pPr algn="ctr"/>
            <a:r>
              <a:rPr lang="en-AU" sz="3600" i="0" dirty="0" smtClean="0">
                <a:latin typeface="Calibri" pitchFamily="34" charset="0"/>
                <a:cs typeface="Calibri" pitchFamily="34" charset="0"/>
              </a:rPr>
              <a:t>Normal gill histology</a:t>
            </a:r>
            <a:endParaRPr lang="en-AU" sz="3600" i="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050" name="Picture 2" descr="C:\Users\jbannister\Desktop\gilld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316643"/>
            <a:ext cx="6127576" cy="4283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691680" y="5662989"/>
            <a:ext cx="61120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1800" b="1" dirty="0">
                <a:latin typeface="Calibri" pitchFamily="34" charset="0"/>
                <a:cs typeface="Calibri" pitchFamily="34" charset="0"/>
              </a:rPr>
              <a:t>Gill filament, sagittal section through venous </a:t>
            </a:r>
            <a:r>
              <a:rPr lang="en-AU" sz="1800" b="1" dirty="0" smtClean="0">
                <a:latin typeface="Calibri" pitchFamily="34" charset="0"/>
                <a:cs typeface="Calibri" pitchFamily="34" charset="0"/>
              </a:rPr>
              <a:t>sinus</a:t>
            </a:r>
            <a:r>
              <a:rPr lang="en-AU" sz="1800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algn="ctr"/>
            <a:r>
              <a:rPr lang="en-AU" sz="1800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en-AU" sz="1800" dirty="0">
                <a:latin typeface="Calibri" pitchFamily="34" charset="0"/>
                <a:cs typeface="Calibri" pitchFamily="34" charset="0"/>
              </a:rPr>
              <a:t>Formalin, </a:t>
            </a:r>
            <a:r>
              <a:rPr lang="en-AU" sz="1800" dirty="0" smtClean="0">
                <a:latin typeface="Calibri" pitchFamily="34" charset="0"/>
                <a:cs typeface="Calibri" pitchFamily="34" charset="0"/>
              </a:rPr>
              <a:t>H&amp;E, Bar </a:t>
            </a:r>
            <a:r>
              <a:rPr lang="en-AU" sz="1800" dirty="0">
                <a:latin typeface="Calibri" pitchFamily="34" charset="0"/>
                <a:cs typeface="Calibri" pitchFamily="34" charset="0"/>
              </a:rPr>
              <a:t>= 16.7 </a:t>
            </a:r>
            <a:r>
              <a:rPr lang="en-AU" sz="1800" dirty="0" smtClean="0">
                <a:latin typeface="Calibri" pitchFamily="34" charset="0"/>
                <a:cs typeface="Calibri" pitchFamily="34" charset="0"/>
              </a:rPr>
              <a:t>µm = </a:t>
            </a:r>
            <a:r>
              <a:rPr lang="en-AU" sz="18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&gt;40x magnification</a:t>
            </a:r>
            <a:r>
              <a:rPr lang="en-AU" sz="1800" dirty="0" smtClean="0">
                <a:latin typeface="Calibri" pitchFamily="34" charset="0"/>
                <a:cs typeface="Calibri" pitchFamily="34" charset="0"/>
              </a:rPr>
              <a:t>). </a:t>
            </a:r>
            <a:endParaRPr lang="en-AU" sz="18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81944" y="6536377"/>
            <a:ext cx="62464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dirty="0" smtClean="0">
                <a:latin typeface="Calibri" pitchFamily="34" charset="0"/>
                <a:cs typeface="Calibri" pitchFamily="34" charset="0"/>
              </a:rPr>
              <a:t>Retrieved from the World Wide Web August 2012: http</a:t>
            </a:r>
            <a:r>
              <a:rPr lang="en-AU" sz="1200" dirty="0">
                <a:latin typeface="Calibri" pitchFamily="34" charset="0"/>
                <a:cs typeface="Calibri" pitchFamily="34" charset="0"/>
              </a:rPr>
              <a:t>://aquaticpath.umd.edu/fhm/resp.html</a:t>
            </a:r>
          </a:p>
        </p:txBody>
      </p:sp>
    </p:spTree>
    <p:extLst>
      <p:ext uri="{BB962C8B-B14F-4D97-AF65-F5344CB8AC3E}">
        <p14:creationId xmlns:p14="http://schemas.microsoft.com/office/powerpoint/2010/main" xmlns="" val="1528529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484784"/>
            <a:ext cx="7344816" cy="4876800"/>
          </a:xfrm>
        </p:spPr>
        <p:txBody>
          <a:bodyPr>
            <a:normAutofit fontScale="92500" lnSpcReduction="10000"/>
          </a:bodyPr>
          <a:lstStyle/>
          <a:p>
            <a:pPr marL="457200" indent="-457200" algn="just">
              <a:buFont typeface="Arial" pitchFamily="34" charset="0"/>
              <a:buChar char="•"/>
            </a:pPr>
            <a:r>
              <a:rPr lang="en-AU" sz="1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Deeds, J.R., </a:t>
            </a:r>
            <a:r>
              <a:rPr lang="en-AU" sz="14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Reimschuessel</a:t>
            </a:r>
            <a:r>
              <a:rPr lang="en-AU" sz="1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, R. and Place, A.R. (2006). </a:t>
            </a:r>
            <a:r>
              <a:rPr lang="en-AU" sz="14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Histopathological</a:t>
            </a:r>
            <a:r>
              <a:rPr lang="en-AU" sz="1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Effects in Fish Exposed to the Toxins from </a:t>
            </a:r>
            <a:r>
              <a:rPr lang="en-AU" sz="14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Karlodinium</a:t>
            </a:r>
            <a:r>
              <a:rPr lang="en-AU" sz="1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AU" sz="14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micrum</a:t>
            </a:r>
            <a:r>
              <a:rPr lang="en-AU" sz="1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. Journal of Aquatic Animal Health. 18(2), 136-148. </a:t>
            </a:r>
          </a:p>
          <a:p>
            <a:pPr marL="0" indent="0" algn="just"/>
            <a:endParaRPr lang="en-AU" sz="1400" dirty="0" smtClean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en-AU" sz="1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Evans, D.H., </a:t>
            </a:r>
            <a:r>
              <a:rPr lang="en-AU" sz="14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Piermarini</a:t>
            </a:r>
            <a:r>
              <a:rPr lang="en-AU" sz="1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, P.M. and </a:t>
            </a:r>
            <a:r>
              <a:rPr lang="en-AU" sz="14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Choe</a:t>
            </a:r>
            <a:r>
              <a:rPr lang="en-AU" sz="1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, K.P. (2005). The </a:t>
            </a:r>
            <a:r>
              <a:rPr lang="en-AU" sz="1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Multifunctional Fish Gill: Dominant Site of Gas </a:t>
            </a:r>
            <a:r>
              <a:rPr lang="en-AU" sz="1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Exchange, Osmoregulation</a:t>
            </a:r>
            <a:r>
              <a:rPr lang="en-AU" sz="1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, Acid-Base Regulation, </a:t>
            </a:r>
            <a:r>
              <a:rPr lang="en-AU" sz="1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and Excretion </a:t>
            </a:r>
            <a:r>
              <a:rPr lang="en-AU" sz="1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of Nitrogenous </a:t>
            </a:r>
            <a:r>
              <a:rPr lang="en-AU" sz="1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Waste. Physiological Review</a:t>
            </a:r>
            <a:r>
              <a:rPr lang="en-AU" sz="1400" i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: </a:t>
            </a:r>
            <a:r>
              <a:rPr lang="en-AU" sz="1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85</a:t>
            </a:r>
            <a:r>
              <a:rPr lang="en-AU" sz="1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,</a:t>
            </a:r>
            <a:r>
              <a:rPr lang="en-AU" sz="1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97–177.</a:t>
            </a:r>
          </a:p>
          <a:p>
            <a:pPr marL="0" indent="0" algn="just"/>
            <a:endParaRPr lang="en-AU" sz="1400" dirty="0" smtClean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en-AU" sz="14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Hallegraeff</a:t>
            </a:r>
            <a:r>
              <a:rPr lang="en-AU" sz="1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, G., Mooney, B. and Evans, K. (2010). What triggers Fish-Killing </a:t>
            </a:r>
            <a:r>
              <a:rPr lang="en-AU" sz="1400" i="1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Karlodinium</a:t>
            </a:r>
            <a:r>
              <a:rPr lang="en-AU" sz="1400" i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AU" sz="1400" i="1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veneficum</a:t>
            </a:r>
            <a:r>
              <a:rPr lang="en-AU" sz="1400" i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AU" sz="14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Dinoflagellate</a:t>
            </a:r>
            <a:r>
              <a:rPr lang="en-AU" sz="1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Blooms in the Swan Canning River System?. Swan Canning Research and Innovation Program.</a:t>
            </a:r>
          </a:p>
          <a:p>
            <a:pPr marL="0" indent="0" algn="just"/>
            <a:endParaRPr lang="en-AU" sz="1400" dirty="0" smtClean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en-AU" sz="1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H.W. Ferguson. (2006). Systemic pathology of fish. A Text and Atlas of Normal Tissues in Teleosts and their Responses in Disease. </a:t>
            </a:r>
            <a:r>
              <a:rPr lang="en-AU" sz="14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Scotian</a:t>
            </a:r>
            <a:r>
              <a:rPr lang="en-AU" sz="1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Press, London. </a:t>
            </a:r>
            <a:endParaRPr lang="en-AU" sz="140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 marL="0" indent="0" algn="just"/>
            <a:endParaRPr lang="en-AU" sz="1400" dirty="0" smtClean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en-AU" sz="14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McGavin</a:t>
            </a:r>
            <a:r>
              <a:rPr lang="en-AU" sz="1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, M.D. and Zachary, J.F. (2007). Pathological basis of Veterinary Disease. 4</a:t>
            </a:r>
            <a:r>
              <a:rPr lang="en-AU" sz="1400" baseline="300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th</a:t>
            </a:r>
            <a:r>
              <a:rPr lang="en-AU" sz="1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Ed. Mosby Elsevier, </a:t>
            </a:r>
            <a:r>
              <a:rPr lang="en-AU" sz="14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Miissouri</a:t>
            </a:r>
            <a:r>
              <a:rPr lang="en-AU" sz="1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. </a:t>
            </a:r>
          </a:p>
          <a:p>
            <a:pPr marL="0" indent="0" algn="just"/>
            <a:endParaRPr lang="en-AU" sz="1400" dirty="0" smtClean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en-AU" sz="1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Roberts. R.J. (1989). Fish Pathology. 2</a:t>
            </a:r>
            <a:r>
              <a:rPr lang="en-AU" sz="1400" baseline="300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nd</a:t>
            </a:r>
            <a:r>
              <a:rPr lang="en-AU" sz="1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Ed. W.B. Saunders, London.</a:t>
            </a:r>
          </a:p>
          <a:p>
            <a:pPr marL="0" indent="0" algn="just"/>
            <a:endParaRPr lang="en-AU" sz="1400" dirty="0" smtClean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en-AU" sz="1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University of Maryland College Park Campus, Aquatic Pathobiology Centre, Virginia-Maryland Regional College of Veterinary Medicine, Atlas of Flathead Minnow Normal Histology. </a:t>
            </a:r>
            <a:r>
              <a:rPr lang="en-AU" sz="14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Retreived</a:t>
            </a:r>
            <a:r>
              <a:rPr lang="en-AU" sz="1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from the World Wide Web August 2012: </a:t>
            </a:r>
          </a:p>
          <a:p>
            <a:pPr marL="0" indent="0" algn="just"/>
            <a:r>
              <a:rPr lang="en-AU" sz="1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AU" sz="1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         http</a:t>
            </a:r>
            <a:r>
              <a:rPr lang="en-AU" sz="1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://aquaticpath.umd.edu/fhm/resp.html</a:t>
            </a:r>
          </a:p>
          <a:p>
            <a:pPr marL="457200" indent="-457200" algn="just">
              <a:buFont typeface="Arial" pitchFamily="34" charset="0"/>
              <a:buChar char="•"/>
            </a:pPr>
            <a:endParaRPr lang="en-AU" sz="140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7632848" cy="990600"/>
          </a:xfrm>
        </p:spPr>
        <p:txBody>
          <a:bodyPr/>
          <a:lstStyle/>
          <a:p>
            <a:pPr algn="ctr"/>
            <a:r>
              <a:rPr lang="en-AU" sz="3600" i="0" dirty="0" smtClean="0">
                <a:latin typeface="Calibri" pitchFamily="34" charset="0"/>
                <a:cs typeface="Calibri" pitchFamily="34" charset="0"/>
              </a:rPr>
              <a:t>References</a:t>
            </a:r>
            <a:endParaRPr lang="en-AU" sz="3600" i="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917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</TotalTime>
  <Words>1253</Words>
  <Application>Microsoft Office PowerPoint</Application>
  <PresentationFormat>On-screen Show (4:3)</PresentationFormat>
  <Paragraphs>131</Paragraphs>
  <Slides>10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Flow</vt:lpstr>
      <vt:lpstr>FISH GILLS In health and in disease</vt:lpstr>
      <vt:lpstr>NORMAL GILL FORM AND FUNCTION</vt:lpstr>
      <vt:lpstr>Normal Teleost gill form (anatomy)</vt:lpstr>
      <vt:lpstr>Teleost gill structure</vt:lpstr>
      <vt:lpstr>Gill lamellae</vt:lpstr>
      <vt:lpstr>Normal Teleost gill function (physiology)</vt:lpstr>
      <vt:lpstr>Normal gill histology</vt:lpstr>
      <vt:lpstr>Normal gill histology</vt:lpstr>
      <vt:lpstr>Normal gill histology</vt:lpstr>
      <vt:lpstr>References</vt:lpstr>
    </vt:vector>
  </TitlesOfParts>
  <Company>Department of Fisheries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NORMAL GILL FORM AND FUNCTION</dc:title>
  <dc:creator>Jo Bannister</dc:creator>
  <cp:lastModifiedBy>rloh</cp:lastModifiedBy>
  <cp:revision>5</cp:revision>
  <dcterms:created xsi:type="dcterms:W3CDTF">2012-12-11T01:05:05Z</dcterms:created>
  <dcterms:modified xsi:type="dcterms:W3CDTF">2012-12-12T08:35:14Z</dcterms:modified>
</cp:coreProperties>
</file>