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7" r:id="rId4"/>
    <p:sldId id="258" r:id="rId5"/>
    <p:sldId id="259" r:id="rId6"/>
    <p:sldId id="261" r:id="rId7"/>
    <p:sldId id="264" r:id="rId8"/>
    <p:sldId id="266" r:id="rId9"/>
    <p:sldId id="262" r:id="rId10"/>
    <p:sldId id="269" r:id="rId11"/>
    <p:sldId id="268" r:id="rId12"/>
    <p:sldId id="270" r:id="rId13"/>
    <p:sldId id="267" r:id="rId14"/>
    <p:sldId id="272" r:id="rId15"/>
    <p:sldId id="273" r:id="rId16"/>
    <p:sldId id="265" r:id="rId17"/>
    <p:sldId id="271" r:id="rId18"/>
    <p:sldId id="260" r:id="rId19"/>
    <p:sldId id="276" r:id="rId20"/>
    <p:sldId id="263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4" y="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BC67B-3910-4A8F-8105-03D4ACA57572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BDD5E-876A-4712-B633-980AF2C18A1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2710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BDD5E-876A-4712-B633-980AF2C18A1F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12409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68613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09966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03422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77191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34211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88894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78003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55949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15218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65998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834672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DA3D1-6118-4363-9B34-ABAE3C80BDA0}" type="datetimeFigureOut">
              <a:rPr lang="en-AU" smtClean="0"/>
              <a:pPr/>
              <a:t>15/03/2012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194C4-2477-4D4A-A305-1D419D22078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03068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ashton@centrecare.com.a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ashton@centrecare.com.a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mailto:nervoustransmitter@bigpon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3016"/>
            <a:ext cx="7772400" cy="1152128"/>
          </a:xfrm>
        </p:spPr>
        <p:txBody>
          <a:bodyPr>
            <a:normAutofit/>
          </a:bodyPr>
          <a:lstStyle/>
          <a:p>
            <a:r>
              <a:rPr lang="en-AU" dirty="0" smtClean="0"/>
              <a:t>Are we all right?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57192"/>
            <a:ext cx="6400800" cy="1080120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Brian Mc Erlean MVB MRCVS</a:t>
            </a:r>
            <a:br>
              <a:rPr lang="en-AU" dirty="0" smtClean="0"/>
            </a:br>
            <a:r>
              <a:rPr lang="en-AU" dirty="0" smtClean="0"/>
              <a:t>AVA Onelife Community Coordinator Suicide Prevention</a:t>
            </a:r>
            <a:endParaRPr lang="en-AU" dirty="0"/>
          </a:p>
        </p:txBody>
      </p:sp>
      <p:pic>
        <p:nvPicPr>
          <p:cNvPr id="4" name="Picture 1" descr="Description: one lif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1341438"/>
            <a:ext cx="16287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5" y="-8334"/>
            <a:ext cx="5436096" cy="372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721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Some facts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More people die through self harm in the Australian general population that in fatal motor vehicle accidents.</a:t>
            </a:r>
          </a:p>
          <a:p>
            <a:r>
              <a:rPr lang="en-AU" dirty="0" smtClean="0"/>
              <a:t>Veterinarians in 2 states (WA, VIC) and in the UK have at least 4 times the suicide rate of the general population.</a:t>
            </a:r>
          </a:p>
          <a:p>
            <a:r>
              <a:rPr lang="en-AU" dirty="0" smtClean="0"/>
              <a:t>Depression is common in male and female veterinarians but anxiety is more common in females.</a:t>
            </a:r>
            <a:endParaRPr lang="en-AU" dirty="0"/>
          </a:p>
        </p:txBody>
      </p:sp>
      <p:pic>
        <p:nvPicPr>
          <p:cNvPr id="12290" name="Picture 2" descr="C:\Users\Brian\AppData\Local\Microsoft\Windows\Temporary Internet Files\Content.IE5\OXMSOMKI\MC9002506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32656"/>
            <a:ext cx="156725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65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Australian Survey Information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The Facts;</a:t>
            </a:r>
          </a:p>
          <a:p>
            <a:r>
              <a:rPr lang="en-AU" dirty="0"/>
              <a:t>62.8% of veterinarians suffer non-specific psychological distress.</a:t>
            </a:r>
          </a:p>
          <a:p>
            <a:r>
              <a:rPr lang="en-AU" dirty="0"/>
              <a:t>25.6% of veterinarians are depressed.</a:t>
            </a:r>
          </a:p>
          <a:p>
            <a:r>
              <a:rPr lang="en-AU" dirty="0"/>
              <a:t>30.6% of veterinarians are stressed.</a:t>
            </a:r>
          </a:p>
          <a:p>
            <a:r>
              <a:rPr lang="en-AU" dirty="0"/>
              <a:t>37% suffer personal burnout.</a:t>
            </a:r>
          </a:p>
          <a:p>
            <a:r>
              <a:rPr lang="en-AU" dirty="0"/>
              <a:t>35.8% </a:t>
            </a:r>
            <a:r>
              <a:rPr lang="en-AU" dirty="0" smtClean="0"/>
              <a:t>suffer work </a:t>
            </a:r>
            <a:r>
              <a:rPr lang="en-AU" dirty="0"/>
              <a:t>related burnout.</a:t>
            </a:r>
          </a:p>
          <a:p>
            <a:r>
              <a:rPr lang="en-AU" dirty="0"/>
              <a:t>24.8% </a:t>
            </a:r>
            <a:r>
              <a:rPr lang="en-AU" dirty="0" smtClean="0"/>
              <a:t>suffer client </a:t>
            </a:r>
            <a:r>
              <a:rPr lang="en-AU" dirty="0"/>
              <a:t>related burnout.</a:t>
            </a:r>
          </a:p>
          <a:p>
            <a:r>
              <a:rPr lang="en-AU" dirty="0"/>
              <a:t>Note: These are overall percentages and are higher for those that graduated this century.</a:t>
            </a:r>
          </a:p>
          <a:p>
            <a:r>
              <a:rPr lang="en-AU" dirty="0"/>
              <a:t>Ref: AVJ Nov 2011, </a:t>
            </a:r>
            <a:r>
              <a:rPr lang="en-AU" dirty="0" err="1"/>
              <a:t>Vol</a:t>
            </a:r>
            <a:r>
              <a:rPr lang="en-AU" dirty="0"/>
              <a:t> 89 No 11.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862186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gets us in trouble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Occupational stress factors are emerging as </a:t>
            </a:r>
            <a:r>
              <a:rPr lang="en-AU" dirty="0"/>
              <a:t>managerial aspects of </a:t>
            </a:r>
            <a:r>
              <a:rPr lang="en-AU" dirty="0" smtClean="0"/>
              <a:t>the job </a:t>
            </a: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long </a:t>
            </a:r>
            <a:r>
              <a:rPr lang="en-AU" dirty="0"/>
              <a:t>working </a:t>
            </a:r>
            <a:r>
              <a:rPr lang="en-AU" dirty="0" smtClean="0"/>
              <a:t>hours </a:t>
            </a:r>
            <a:br>
              <a:rPr lang="en-AU" dirty="0" smtClean="0"/>
            </a:br>
            <a:r>
              <a:rPr lang="en-AU" dirty="0" smtClean="0"/>
              <a:t>heavy </a:t>
            </a:r>
            <a:r>
              <a:rPr lang="en-AU" dirty="0"/>
              <a:t>workload,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poor work-life balance</a:t>
            </a:r>
            <a:br>
              <a:rPr lang="en-AU" dirty="0" smtClean="0"/>
            </a:br>
            <a:r>
              <a:rPr lang="en-AU" dirty="0" smtClean="0"/>
              <a:t>difficult </a:t>
            </a:r>
            <a:r>
              <a:rPr lang="en-AU" dirty="0"/>
              <a:t>client </a:t>
            </a:r>
            <a:r>
              <a:rPr lang="en-AU" dirty="0" smtClean="0"/>
              <a:t>relations</a:t>
            </a:r>
            <a:br>
              <a:rPr lang="en-AU" dirty="0" smtClean="0"/>
            </a:br>
            <a:r>
              <a:rPr lang="en-AU" dirty="0" smtClean="0"/>
              <a:t>performing </a:t>
            </a:r>
            <a:r>
              <a:rPr lang="en-AU" dirty="0"/>
              <a:t>euthanasia.</a:t>
            </a:r>
          </a:p>
          <a:p>
            <a:r>
              <a:rPr lang="en-AU" dirty="0" smtClean="0"/>
              <a:t>Some studies suggest </a:t>
            </a:r>
            <a:r>
              <a:rPr lang="en-AU" dirty="0"/>
              <a:t>that young and female veterinarians are at </a:t>
            </a:r>
            <a:r>
              <a:rPr lang="en-AU" dirty="0" smtClean="0"/>
              <a:t>greatest risk </a:t>
            </a:r>
            <a:r>
              <a:rPr lang="en-AU" dirty="0"/>
              <a:t>of negative outcomes such as suicidal thoughts, </a:t>
            </a:r>
            <a:r>
              <a:rPr lang="en-AU" dirty="0" smtClean="0"/>
              <a:t>mental health </a:t>
            </a:r>
            <a:r>
              <a:rPr lang="en-AU" dirty="0"/>
              <a:t>difficulties, and job dissatisfaction.</a:t>
            </a:r>
          </a:p>
        </p:txBody>
      </p:sp>
      <p:pic>
        <p:nvPicPr>
          <p:cNvPr id="11266" name="Picture 2" descr="C:\Users\Brian\AppData\Local\Microsoft\Windows\Temporary Internet Files\Content.IE5\OXMSOMKI\MC90032662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2713" y="116632"/>
            <a:ext cx="1159767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017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Long working hours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Exacerbated by small practice size, low fee structure and inefficient work practices.</a:t>
            </a:r>
          </a:p>
          <a:p>
            <a:r>
              <a:rPr lang="en-AU" dirty="0" smtClean="0"/>
              <a:t>The Whitehall study of civil servants in the UK suggests moving from an 8hr day to 11 hr. day more than doubles the likelihood of depression.</a:t>
            </a:r>
            <a:endParaRPr lang="en-AU" dirty="0"/>
          </a:p>
        </p:txBody>
      </p:sp>
      <p:pic>
        <p:nvPicPr>
          <p:cNvPr id="13314" name="Picture 2" descr="C:\Users\Brian\AppData\Local\Microsoft\Windows\Temporary Internet Files\Content.IE5\CBZVF2Q6\MC90028133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1" y="283750"/>
            <a:ext cx="1008113" cy="134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27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Cultural Change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934" y="1559460"/>
            <a:ext cx="8229600" cy="5021370"/>
          </a:xfrm>
        </p:spPr>
        <p:txBody>
          <a:bodyPr>
            <a:normAutofit fontScale="92500"/>
          </a:bodyPr>
          <a:lstStyle/>
          <a:p>
            <a:r>
              <a:rPr lang="en-AU" dirty="0" smtClean="0"/>
              <a:t>Do we need to pick a different variety of seeds to plant in Veterinary Universities?</a:t>
            </a:r>
          </a:p>
          <a:p>
            <a:r>
              <a:rPr lang="en-AU" dirty="0" smtClean="0"/>
              <a:t>Do Universities need to tend the plants in a different manner? More practical graduates?</a:t>
            </a:r>
          </a:p>
          <a:p>
            <a:r>
              <a:rPr lang="en-AU" dirty="0" smtClean="0"/>
              <a:t>Are the plants going to wilt in practice due to isolation ( from friends families colleagues?) and poor watering (pay structures).</a:t>
            </a:r>
          </a:p>
          <a:p>
            <a:r>
              <a:rPr lang="en-AU" dirty="0" smtClean="0"/>
              <a:t>At the end of flowering life are the practice owners going to be able to sell their practices?</a:t>
            </a:r>
            <a:br>
              <a:rPr lang="en-AU" dirty="0" smtClean="0"/>
            </a:br>
            <a:endParaRPr lang="en-AU" dirty="0"/>
          </a:p>
        </p:txBody>
      </p:sp>
      <p:pic>
        <p:nvPicPr>
          <p:cNvPr id="1026" name="Picture 2" descr="C:\Users\Brian\AppData\Local\Microsoft\Windows\Temporary Internet Files\Content.IE5\CBZVF2Q6\MC90021680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822450" cy="144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108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Difference between GPs and Veterinarians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 smtClean="0"/>
          </a:p>
          <a:p>
            <a:r>
              <a:rPr lang="en-AU" dirty="0" smtClean="0"/>
              <a:t>GPs leave college and can set up in a shopping centre unit in the knowledge they do not have to build, equip and run a hospital.</a:t>
            </a:r>
          </a:p>
          <a:p>
            <a:r>
              <a:rPr lang="en-AU" dirty="0" smtClean="0"/>
              <a:t>GPs can have their bills paid by someone other than the patient. HBF Medicare. </a:t>
            </a:r>
          </a:p>
          <a:p>
            <a:r>
              <a:rPr lang="en-AU" dirty="0" smtClean="0"/>
              <a:t>If GPs specialise they are rewarded properly for their skills.</a:t>
            </a:r>
            <a:endParaRPr lang="en-AU" dirty="0"/>
          </a:p>
        </p:txBody>
      </p:sp>
      <p:pic>
        <p:nvPicPr>
          <p:cNvPr id="2050" name="Picture 2" descr="C:\Users\Brian\AppData\Local\Microsoft\Windows\Temporary Internet Files\Content.IE5\8FFWMM9Q\MC90001600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48652"/>
            <a:ext cx="1475657" cy="175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rian\AppData\Local\Microsoft\Windows\Temporary Internet Files\Content.IE5\OXMSOMKI\MC900216724[1].wmf"/>
          <p:cNvPicPr>
            <a:picLocks noChangeAspect="1" noChangeArrowheads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0120" y="-16218"/>
            <a:ext cx="1450238" cy="17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060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HAPPINESS </a:t>
            </a:r>
            <a:br>
              <a:rPr lang="en-AU" dirty="0" smtClean="0"/>
            </a:br>
            <a:r>
              <a:rPr lang="en-AU" dirty="0" smtClean="0"/>
              <a:t>Joy and fulfilment in your life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Happiness is best brought about by five things:</a:t>
            </a:r>
          </a:p>
          <a:p>
            <a:pPr lvl="0"/>
            <a:r>
              <a:rPr lang="en-AU" dirty="0"/>
              <a:t>Knowing yourself and using your 5 top character strengths each day</a:t>
            </a:r>
          </a:p>
          <a:p>
            <a:pPr lvl="0"/>
            <a:r>
              <a:rPr lang="en-AU" dirty="0"/>
              <a:t>Friends and family</a:t>
            </a:r>
          </a:p>
          <a:p>
            <a:pPr lvl="0"/>
            <a:r>
              <a:rPr lang="en-AU" dirty="0"/>
              <a:t>A job you enjoy</a:t>
            </a:r>
          </a:p>
          <a:p>
            <a:pPr lvl="0"/>
            <a:r>
              <a:rPr lang="en-AU" dirty="0"/>
              <a:t>Doing voluntary work</a:t>
            </a:r>
          </a:p>
          <a:p>
            <a:pPr lvl="0"/>
            <a:r>
              <a:rPr lang="en-AU" dirty="0"/>
              <a:t>Having a hobby ( where you do not feel the passage of time)</a:t>
            </a:r>
          </a:p>
          <a:p>
            <a:endParaRPr lang="en-AU" dirty="0"/>
          </a:p>
        </p:txBody>
      </p:sp>
      <p:pic>
        <p:nvPicPr>
          <p:cNvPr id="4098" name="Picture 2" descr="C:\Users\Brian\AppData\Local\Microsoft\Windows\Temporary Internet Files\Content.IE5\OXMSOMKI\MC90030876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80928"/>
            <a:ext cx="1763688" cy="183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68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DEPRESSION </a:t>
            </a:r>
            <a:br>
              <a:rPr lang="en-AU" dirty="0" smtClean="0"/>
            </a:br>
            <a:r>
              <a:rPr lang="en-AU" dirty="0" smtClean="0"/>
              <a:t>A </a:t>
            </a:r>
            <a:r>
              <a:rPr lang="en-AU" sz="4000" dirty="0" smtClean="0"/>
              <a:t>state of dejection withdrawal sadness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Common </a:t>
            </a:r>
            <a:r>
              <a:rPr lang="en-AU" dirty="0"/>
              <a:t>i</a:t>
            </a:r>
            <a:r>
              <a:rPr lang="en-AU" dirty="0" smtClean="0"/>
              <a:t>n veterinary practice. Can be contributed to by long working hours and work pressure</a:t>
            </a:r>
          </a:p>
          <a:p>
            <a:r>
              <a:rPr lang="en-AU" dirty="0" smtClean="0"/>
              <a:t>Treatable with cognitive behavioural therapy with or without medication.</a:t>
            </a:r>
          </a:p>
          <a:p>
            <a:r>
              <a:rPr lang="en-AU" dirty="0" smtClean="0"/>
              <a:t>Meditation twice daily is beneficial.</a:t>
            </a:r>
          </a:p>
          <a:p>
            <a:r>
              <a:rPr lang="en-AU" dirty="0" smtClean="0"/>
              <a:t>Depression that becomes chronic and is left untreated can be a disaster for veterinarians.</a:t>
            </a:r>
          </a:p>
          <a:p>
            <a:r>
              <a:rPr lang="en-AU" dirty="0" smtClean="0"/>
              <a:t>Signs and symptoms can be obscure </a:t>
            </a:r>
            <a:endParaRPr lang="en-AU" dirty="0"/>
          </a:p>
        </p:txBody>
      </p:sp>
      <p:pic>
        <p:nvPicPr>
          <p:cNvPr id="5122" name="Picture 2" descr="C:\Users\Brian\AppData\Local\Microsoft\Windows\Temporary Internet Files\Content.IE5\8FFWMM9Q\MC900423167[1].wmf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157192"/>
            <a:ext cx="1467172" cy="139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11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ANXIETY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AU" dirty="0" smtClean="0"/>
          </a:p>
          <a:p>
            <a:r>
              <a:rPr lang="en-AU" dirty="0" smtClean="0"/>
              <a:t>More common in female veterinarians.</a:t>
            </a:r>
          </a:p>
          <a:p>
            <a:r>
              <a:rPr lang="en-AU" dirty="0" smtClean="0"/>
              <a:t>Presence of unpredictability, uncertainty and uncontrollability all provoke anxiety automatically.</a:t>
            </a:r>
          </a:p>
          <a:p>
            <a:r>
              <a:rPr lang="en-AU" dirty="0" smtClean="0"/>
              <a:t>Extreme forms include</a:t>
            </a:r>
            <a:r>
              <a:rPr lang="en-AU" dirty="0"/>
              <a:t> </a:t>
            </a:r>
            <a:r>
              <a:rPr lang="en-AU" dirty="0" smtClean="0"/>
              <a:t>obsessive compulsive behaviours and post traumatic stress disorders. </a:t>
            </a:r>
          </a:p>
          <a:p>
            <a:r>
              <a:rPr lang="en-AU" dirty="0" smtClean="0"/>
              <a:t>Can </a:t>
            </a:r>
            <a:r>
              <a:rPr lang="en-AU" dirty="0"/>
              <a:t>be treated by addressing the stressors and changing the way they are viewed</a:t>
            </a:r>
            <a:r>
              <a:rPr lang="en-AU" dirty="0" smtClean="0"/>
              <a:t>.</a:t>
            </a:r>
          </a:p>
          <a:p>
            <a:r>
              <a:rPr lang="en-AU" dirty="0" smtClean="0"/>
              <a:t>Cognitive Behavioural Therapy is beneficial. Desensitisation to stressors is the aim.</a:t>
            </a:r>
            <a:endParaRPr lang="en-AU" dirty="0"/>
          </a:p>
          <a:p>
            <a:r>
              <a:rPr lang="en-AU" dirty="0" smtClean="0"/>
              <a:t>Anxiolytic medications are getting better.</a:t>
            </a:r>
          </a:p>
          <a:p>
            <a:endParaRPr lang="en-AU" dirty="0"/>
          </a:p>
        </p:txBody>
      </p:sp>
      <p:pic>
        <p:nvPicPr>
          <p:cNvPr id="6146" name="Picture 2" descr="C:\Users\Brian\AppData\Local\Microsoft\Windows\Temporary Internet Files\Content.IE5\60LI6E1B\MC9000403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0"/>
            <a:ext cx="1437530" cy="169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919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STRESS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Closely related to anxiety</a:t>
            </a:r>
          </a:p>
          <a:p>
            <a:r>
              <a:rPr lang="en-AU" dirty="0" smtClean="0"/>
              <a:t>Acute stress evolved as response to life threatening situations.</a:t>
            </a:r>
          </a:p>
          <a:p>
            <a:r>
              <a:rPr lang="en-AU" dirty="0" smtClean="0"/>
              <a:t>It is the fight, flight or fright response.</a:t>
            </a:r>
          </a:p>
          <a:p>
            <a:r>
              <a:rPr lang="en-AU" dirty="0" smtClean="0"/>
              <a:t>Cognitive Behavioural Therapy will help.</a:t>
            </a:r>
          </a:p>
          <a:p>
            <a:r>
              <a:rPr lang="en-AU" dirty="0" smtClean="0"/>
              <a:t>Many veterinarians endure chronic stress because they perceive elements of their work as threatening.</a:t>
            </a:r>
            <a:endParaRPr lang="en-AU" dirty="0"/>
          </a:p>
        </p:txBody>
      </p:sp>
      <p:pic>
        <p:nvPicPr>
          <p:cNvPr id="7170" name="Picture 2" descr="C:\Users\Brian\AppData\Local\Microsoft\Windows\Temporary Internet Files\Content.IE5\CBZVF2Q6\MC90035564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3488" y="276225"/>
            <a:ext cx="1746250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464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BURNOUT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 smtClean="0"/>
              <a:t>Burnout is exhaustion the result of unrelieved mental strain. It can have physical emotional or psychological effects.</a:t>
            </a:r>
          </a:p>
          <a:p>
            <a:r>
              <a:rPr lang="en-AU" dirty="0" smtClean="0"/>
              <a:t>Long working hours and work pressure without relief are major contributors.</a:t>
            </a:r>
          </a:p>
          <a:p>
            <a:r>
              <a:rPr lang="en-AU" dirty="0" smtClean="0"/>
              <a:t>Manifestations include cynicism, perception that what you do is useless, the sense of achievement may be gone, there is no personal reward anymore.</a:t>
            </a:r>
            <a:endParaRPr lang="en-AU" dirty="0"/>
          </a:p>
        </p:txBody>
      </p:sp>
      <p:pic>
        <p:nvPicPr>
          <p:cNvPr id="8194" name="Picture 2" descr="C:\Users\Brian\AppData\Local\Microsoft\Windows\Temporary Internet Files\Content.IE5\OXMSOMKI\MC9003325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4664"/>
            <a:ext cx="1817827" cy="116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84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What happens if we don’t change?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Relationship issues will simmer at home. </a:t>
            </a:r>
          </a:p>
          <a:p>
            <a:r>
              <a:rPr lang="en-AU" dirty="0" smtClean="0"/>
              <a:t>Depression in one person in a relationship often results in depression in the other.</a:t>
            </a:r>
          </a:p>
          <a:p>
            <a:r>
              <a:rPr lang="en-AU" dirty="0" smtClean="0"/>
              <a:t>Professional isolation will continue and just add to the disconnection and dislocation some veterinarians suffer.</a:t>
            </a:r>
          </a:p>
          <a:p>
            <a:r>
              <a:rPr lang="en-AU" dirty="0" smtClean="0"/>
              <a:t>Suicides and high depression rates will continue. To suicide an individual has to feel hopeless worthless helpless and have no control or have mental pathology that is untreated.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41884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is going on inside me?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Many of the mental states alluded to involve over function of the pituitary – hypothalamic pathways. </a:t>
            </a:r>
          </a:p>
          <a:p>
            <a:r>
              <a:rPr lang="en-AU" dirty="0" smtClean="0"/>
              <a:t>The body is flooded with adrenaline and cortisol. In some instances to the point of adrenal exhaustion.</a:t>
            </a:r>
          </a:p>
          <a:p>
            <a:r>
              <a:rPr lang="en-AU" dirty="0" smtClean="0"/>
              <a:t>Our bodies are not designed to deal with prolonged stress, anxiety and negativity.</a:t>
            </a:r>
          </a:p>
          <a:p>
            <a:r>
              <a:rPr lang="en-AU" dirty="0" smtClean="0"/>
              <a:t>Workplace stress can reduce life expectancy, depress the immune system and increase the incidence of chronic disease including cancer.</a:t>
            </a:r>
            <a:endParaRPr lang="en-AU" dirty="0"/>
          </a:p>
        </p:txBody>
      </p:sp>
      <p:pic>
        <p:nvPicPr>
          <p:cNvPr id="10242" name="Picture 2" descr="C:\Users\Brian\AppData\Local\Microsoft\Windows\Temporary Internet Files\Content.IE5\CBZVF2Q6\MC90022193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25" y="247650"/>
            <a:ext cx="90487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856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How do we deal with mental health issues until we can change the culture?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Develop Coping and Resilience skills.</a:t>
            </a:r>
          </a:p>
          <a:p>
            <a:r>
              <a:rPr lang="en-AU" dirty="0" smtClean="0"/>
              <a:t>These skills can be taught and learned and practised on a daily basis. Avail yourself of every opportunity available to learn these </a:t>
            </a:r>
            <a:r>
              <a:rPr lang="en-AU" smtClean="0"/>
              <a:t>life skills.</a:t>
            </a:r>
            <a:endParaRPr lang="en-AU" dirty="0" smtClean="0"/>
          </a:p>
          <a:p>
            <a:r>
              <a:rPr lang="en-AU" dirty="0" smtClean="0"/>
              <a:t>Exercise diet and reducing alcohol intake all help.</a:t>
            </a:r>
          </a:p>
          <a:p>
            <a:r>
              <a:rPr lang="en-AU" dirty="0" smtClean="0"/>
              <a:t>Early intervention with depression is advisable. See a doctor for a physical check up and possibly Clinical Psychologist or qualified Counsellor to learn how to deal with it.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27776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   The Veterinary Dilemma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AU" dirty="0" smtClean="0"/>
          </a:p>
          <a:p>
            <a:r>
              <a:rPr lang="en-AU" dirty="0" smtClean="0"/>
              <a:t>Starting salaries are low and veterinarians may be burdened with HECS, rent, car repayments in addition to tax and living expenses.</a:t>
            </a:r>
          </a:p>
          <a:p>
            <a:r>
              <a:rPr lang="en-AU" dirty="0" smtClean="0"/>
              <a:t>An experienced young veterinarian that decides to buy a partnership or share in a practice may feel considerable financial pressure if paying a mortgage and establishing a family at the same time. If this translates to more hours at work, problems may arise with mentation or relationships.</a:t>
            </a:r>
          </a:p>
          <a:p>
            <a:r>
              <a:rPr lang="en-AU" dirty="0" smtClean="0"/>
              <a:t>Juggling a family and a practice requires flexible working arrangements.</a:t>
            </a:r>
            <a:endParaRPr lang="en-AU" dirty="0"/>
          </a:p>
        </p:txBody>
      </p:sp>
      <p:pic>
        <p:nvPicPr>
          <p:cNvPr id="3074" name="Picture 2" descr="C:\Users\Brian\AppData\Local\Microsoft\Windows\Temporary Internet Files\Content.IE5\CBZVF2Q6\MC900082281[1].wmf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1835696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721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How do we change?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AU" dirty="0" smtClean="0"/>
          </a:p>
          <a:p>
            <a:r>
              <a:rPr lang="en-AU" dirty="0" smtClean="0"/>
              <a:t>Stop normalising long working hours and poor professional remuneration.</a:t>
            </a:r>
          </a:p>
          <a:p>
            <a:r>
              <a:rPr lang="en-AU" dirty="0" smtClean="0"/>
              <a:t>Understand we are all part of the problem.</a:t>
            </a:r>
          </a:p>
          <a:p>
            <a:r>
              <a:rPr lang="en-AU" dirty="0" smtClean="0"/>
              <a:t>Reduce the corrosive aspects of competitive practice by working together.</a:t>
            </a:r>
          </a:p>
          <a:p>
            <a:r>
              <a:rPr lang="en-AU" dirty="0" smtClean="0"/>
              <a:t>Work hard at making veterinary undergraduates as practical as possible.</a:t>
            </a:r>
          </a:p>
          <a:p>
            <a:r>
              <a:rPr lang="en-AU" dirty="0" smtClean="0"/>
              <a:t>Develop coping and resilience skills.</a:t>
            </a:r>
          </a:p>
          <a:p>
            <a:r>
              <a:rPr lang="en-AU" dirty="0" smtClean="0"/>
              <a:t>Balance your life. Consider sport and participate in life outside your career.</a:t>
            </a:r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</p:txBody>
      </p:sp>
      <p:pic>
        <p:nvPicPr>
          <p:cNvPr id="14339" name="Picture 3" descr="C:\Users\Brian\AppData\Local\Microsoft\Windows\Temporary Internet Files\Content.IE5\8FFWMM9Q\MC90007875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144016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39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 smtClean="0"/>
              <a:t>Possible solutions in veterinary practice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Amalgamation of practices? The cartwheel in urban areas. Central headquarters and branch practices on the rim.</a:t>
            </a:r>
          </a:p>
          <a:p>
            <a:r>
              <a:rPr lang="en-AU" dirty="0" smtClean="0"/>
              <a:t>Increasing fees. ( fees may need to rise 20-30%)</a:t>
            </a:r>
          </a:p>
          <a:p>
            <a:r>
              <a:rPr lang="en-AU" dirty="0" smtClean="0"/>
              <a:t>Improve efficiency. Centralise expensive equipment and practice management. </a:t>
            </a:r>
          </a:p>
          <a:p>
            <a:r>
              <a:rPr lang="en-AU" dirty="0" smtClean="0"/>
              <a:t>Profitable practices can be sold. An unprofitable practice in a leased building may be very hard to sell.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5853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For well being in society or Individuals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dirty="0" smtClean="0"/>
          </a:p>
          <a:p>
            <a:r>
              <a:rPr lang="en-AU" smtClean="0"/>
              <a:t>Positive </a:t>
            </a:r>
            <a:r>
              <a:rPr lang="en-AU" dirty="0" smtClean="0"/>
              <a:t>approach</a:t>
            </a:r>
          </a:p>
          <a:p>
            <a:r>
              <a:rPr lang="en-AU" dirty="0" smtClean="0"/>
              <a:t>Engagement in life </a:t>
            </a:r>
            <a:r>
              <a:rPr lang="en-AU" sz="2400" dirty="0" smtClean="0"/>
              <a:t>(something bigger than you)</a:t>
            </a:r>
          </a:p>
          <a:p>
            <a:r>
              <a:rPr lang="en-AU" dirty="0" smtClean="0"/>
              <a:t>Relationships </a:t>
            </a:r>
            <a:r>
              <a:rPr lang="en-AU" sz="2400" dirty="0" smtClean="0"/>
              <a:t>(friends and family – work at it)</a:t>
            </a:r>
          </a:p>
          <a:p>
            <a:r>
              <a:rPr lang="en-AU" dirty="0" smtClean="0"/>
              <a:t>Meaning in life (</a:t>
            </a:r>
            <a:r>
              <a:rPr lang="en-AU" sz="2400" dirty="0" smtClean="0"/>
              <a:t>have </a:t>
            </a:r>
            <a:r>
              <a:rPr lang="en-AU" sz="2400" dirty="0"/>
              <a:t>a </a:t>
            </a:r>
            <a:r>
              <a:rPr lang="en-AU" sz="2400" dirty="0" smtClean="0"/>
              <a:t>purpose)</a:t>
            </a:r>
            <a:endParaRPr lang="en-AU" sz="2400" dirty="0"/>
          </a:p>
          <a:p>
            <a:r>
              <a:rPr lang="en-AU" dirty="0" smtClean="0"/>
              <a:t>Achievement or accomplishment </a:t>
            </a:r>
            <a:r>
              <a:rPr lang="en-AU" sz="2400" dirty="0"/>
              <a:t>(that can be to learn a language or play a musical instrument)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552735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Recipe for Change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Breakdown professional isolation.</a:t>
            </a:r>
          </a:p>
          <a:p>
            <a:r>
              <a:rPr lang="en-AU" dirty="0" smtClean="0"/>
              <a:t>Encourage amalgamations.</a:t>
            </a:r>
          </a:p>
          <a:p>
            <a:r>
              <a:rPr lang="en-AU" dirty="0" smtClean="0"/>
              <a:t>Encourage group practices.</a:t>
            </a:r>
          </a:p>
          <a:p>
            <a:r>
              <a:rPr lang="en-AU" dirty="0" smtClean="0"/>
              <a:t>Reduce working hours.</a:t>
            </a:r>
          </a:p>
          <a:p>
            <a:r>
              <a:rPr lang="en-AU" dirty="0" smtClean="0"/>
              <a:t>Increase incomes.</a:t>
            </a:r>
          </a:p>
          <a:p>
            <a:r>
              <a:rPr lang="en-AU" dirty="0" smtClean="0"/>
              <a:t>Balance work and life.</a:t>
            </a:r>
          </a:p>
          <a:p>
            <a:r>
              <a:rPr lang="en-AU" dirty="0" smtClean="0"/>
              <a:t>Deal better with mistakes.</a:t>
            </a:r>
            <a:endParaRPr lang="en-AU" dirty="0"/>
          </a:p>
        </p:txBody>
      </p:sp>
      <p:pic>
        <p:nvPicPr>
          <p:cNvPr id="9218" name="Picture 2" descr="C:\Users\Brian\AppData\Local\Microsoft\Windows\Temporary Internet Files\Content.IE5\8FFWMM9Q\MC90035651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3575" y="-57150"/>
            <a:ext cx="1716088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8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escription: one life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10572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51817" y="4149080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AU" sz="2800" b="1" dirty="0"/>
              <a:t>Contact Details</a:t>
            </a:r>
          </a:p>
          <a:p>
            <a:pPr algn="ctr"/>
            <a:r>
              <a:rPr lang="en-AU" b="1" dirty="0"/>
              <a:t/>
            </a:r>
            <a:br>
              <a:rPr lang="en-AU" b="1" dirty="0"/>
            </a:br>
            <a:r>
              <a:rPr lang="en-AU" dirty="0"/>
              <a:t>Brian Mc Erlean MVB MRCVS </a:t>
            </a:r>
          </a:p>
          <a:p>
            <a:pPr algn="ctr"/>
            <a:r>
              <a:rPr lang="en-AU" dirty="0"/>
              <a:t>Community Coordinator</a:t>
            </a:r>
          </a:p>
          <a:p>
            <a:pPr algn="ctr"/>
            <a:r>
              <a:rPr lang="en-AU" dirty="0">
                <a:hlinkClick r:id="rId4"/>
              </a:rPr>
              <a:t>nervoustransmitter@bigpond.com</a:t>
            </a:r>
            <a:endParaRPr lang="en-AU" dirty="0"/>
          </a:p>
          <a:p>
            <a:pPr algn="ctr"/>
            <a:r>
              <a:rPr lang="en-AU" dirty="0" smtClean="0"/>
              <a:t>+61 (0)4 3356 1922</a:t>
            </a:r>
            <a:endParaRPr lang="en-AU" dirty="0"/>
          </a:p>
          <a:p>
            <a:endParaRPr lang="en-AU" dirty="0"/>
          </a:p>
          <a:p>
            <a:r>
              <a:rPr lang="en-AU" dirty="0"/>
              <a:t>	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0"/>
            <a:ext cx="5220071" cy="39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572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1162</Words>
  <Application>Microsoft Office PowerPoint</Application>
  <PresentationFormat>On-screen Show (4:3)</PresentationFormat>
  <Paragraphs>120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Are we all right?</vt:lpstr>
      <vt:lpstr>Some facts</vt:lpstr>
      <vt:lpstr>Australian Survey Information</vt:lpstr>
      <vt:lpstr>What gets us in trouble</vt:lpstr>
      <vt:lpstr>Long working hours</vt:lpstr>
      <vt:lpstr>Cultural Change</vt:lpstr>
      <vt:lpstr>Difference between GPs and Veterinarians</vt:lpstr>
      <vt:lpstr>HAPPINESS  Joy and fulfilment in your life</vt:lpstr>
      <vt:lpstr>DEPRESSION  A state of dejection withdrawal sadness</vt:lpstr>
      <vt:lpstr>ANXIETY</vt:lpstr>
      <vt:lpstr>STRESS</vt:lpstr>
      <vt:lpstr>BURNOUT</vt:lpstr>
      <vt:lpstr>What happens if we don’t change?</vt:lpstr>
      <vt:lpstr>What is going on inside me?</vt:lpstr>
      <vt:lpstr>How do we deal with mental health issues until we can change the culture?</vt:lpstr>
      <vt:lpstr>     The Veterinary Dilemma</vt:lpstr>
      <vt:lpstr>How do we change?</vt:lpstr>
      <vt:lpstr>Possible solutions in veterinary practice</vt:lpstr>
      <vt:lpstr>For well being in society or Individuals</vt:lpstr>
      <vt:lpstr>Recipe for Change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all right?</dc:title>
  <dc:creator>Brian</dc:creator>
  <cp:lastModifiedBy>rloh</cp:lastModifiedBy>
  <cp:revision>78</cp:revision>
  <dcterms:created xsi:type="dcterms:W3CDTF">2012-02-06T02:33:48Z</dcterms:created>
  <dcterms:modified xsi:type="dcterms:W3CDTF">2012-03-15T07:55:51Z</dcterms:modified>
</cp:coreProperties>
</file>